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377" r:id="rId2"/>
    <p:sldId id="257" r:id="rId3"/>
    <p:sldId id="490" r:id="rId4"/>
    <p:sldId id="379" r:id="rId5"/>
    <p:sldId id="380" r:id="rId6"/>
    <p:sldId id="381" r:id="rId7"/>
    <p:sldId id="382" r:id="rId8"/>
    <p:sldId id="491" r:id="rId9"/>
    <p:sldId id="383" r:id="rId10"/>
    <p:sldId id="384" r:id="rId11"/>
    <p:sldId id="385" r:id="rId12"/>
    <p:sldId id="386" r:id="rId13"/>
    <p:sldId id="388" r:id="rId14"/>
    <p:sldId id="397" r:id="rId15"/>
    <p:sldId id="389" r:id="rId16"/>
    <p:sldId id="390" r:id="rId17"/>
    <p:sldId id="391" r:id="rId18"/>
    <p:sldId id="392" r:id="rId19"/>
    <p:sldId id="394" r:id="rId20"/>
    <p:sldId id="395" r:id="rId21"/>
    <p:sldId id="492" r:id="rId22"/>
    <p:sldId id="396" r:id="rId23"/>
    <p:sldId id="393" r:id="rId24"/>
    <p:sldId id="398" r:id="rId25"/>
    <p:sldId id="399" r:id="rId26"/>
    <p:sldId id="401" r:id="rId27"/>
    <p:sldId id="493" r:id="rId28"/>
    <p:sldId id="402" r:id="rId29"/>
    <p:sldId id="409" r:id="rId30"/>
    <p:sldId id="410" r:id="rId31"/>
    <p:sldId id="414" r:id="rId32"/>
    <p:sldId id="411" r:id="rId33"/>
    <p:sldId id="413" r:id="rId34"/>
    <p:sldId id="412" r:id="rId35"/>
    <p:sldId id="415" r:id="rId36"/>
    <p:sldId id="417" r:id="rId37"/>
    <p:sldId id="404" r:id="rId38"/>
    <p:sldId id="494" r:id="rId39"/>
    <p:sldId id="405" r:id="rId40"/>
    <p:sldId id="406" r:id="rId41"/>
    <p:sldId id="420" r:id="rId42"/>
    <p:sldId id="419" r:id="rId43"/>
    <p:sldId id="495" r:id="rId44"/>
    <p:sldId id="407" r:id="rId45"/>
    <p:sldId id="418" r:id="rId46"/>
    <p:sldId id="496" r:id="rId47"/>
    <p:sldId id="436" r:id="rId48"/>
    <p:sldId id="448" r:id="rId49"/>
    <p:sldId id="422" r:id="rId50"/>
    <p:sldId id="430" r:id="rId51"/>
    <p:sldId id="431" r:id="rId52"/>
    <p:sldId id="433" r:id="rId53"/>
    <p:sldId id="502" r:id="rId54"/>
    <p:sldId id="256" r:id="rId55"/>
    <p:sldId id="440" r:id="rId56"/>
    <p:sldId id="438" r:id="rId57"/>
    <p:sldId id="439" r:id="rId58"/>
    <p:sldId id="441" r:id="rId59"/>
    <p:sldId id="503" r:id="rId60"/>
    <p:sldId id="497" r:id="rId61"/>
    <p:sldId id="258" r:id="rId62"/>
    <p:sldId id="499" r:id="rId63"/>
    <p:sldId id="442" r:id="rId64"/>
    <p:sldId id="498" r:id="rId65"/>
    <p:sldId id="443" r:id="rId66"/>
    <p:sldId id="260" r:id="rId67"/>
    <p:sldId id="444" r:id="rId68"/>
    <p:sldId id="261" r:id="rId69"/>
    <p:sldId id="445" r:id="rId70"/>
    <p:sldId id="446" r:id="rId71"/>
    <p:sldId id="449" r:id="rId72"/>
    <p:sldId id="447" r:id="rId73"/>
    <p:sldId id="501" r:id="rId74"/>
    <p:sldId id="500" r:id="rId75"/>
    <p:sldId id="346" r:id="rId76"/>
    <p:sldId id="267" r:id="rId77"/>
    <p:sldId id="43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The need for embedding" id="{A10F31CB-1D2F-4EEF-9AF1-353413E5ABF9}">
          <p14:sldIdLst>
            <p14:sldId id="379"/>
            <p14:sldId id="380"/>
            <p14:sldId id="381"/>
            <p14:sldId id="382"/>
            <p14:sldId id="491"/>
            <p14:sldId id="383"/>
            <p14:sldId id="384"/>
            <p14:sldId id="385"/>
            <p14:sldId id="386"/>
          </p14:sldIdLst>
        </p14:section>
        <p14:section name="I.2. Embeddings, mathematically" id="{D40B7CA7-D49F-4A39-8F4A-286485259F8E}">
          <p14:sldIdLst>
            <p14:sldId id="388"/>
            <p14:sldId id="397"/>
            <p14:sldId id="389"/>
            <p14:sldId id="390"/>
            <p14:sldId id="391"/>
            <p14:sldId id="392"/>
            <p14:sldId id="394"/>
            <p14:sldId id="395"/>
            <p14:sldId id="492"/>
            <p14:sldId id="396"/>
            <p14:sldId id="393"/>
          </p14:sldIdLst>
        </p14:section>
        <p14:section name="I.3. Manual embedding" id="{57734D03-C393-40DB-99A5-F748ED8FDA52}">
          <p14:sldIdLst>
            <p14:sldId id="398"/>
            <p14:sldId id="399"/>
            <p14:sldId id="401"/>
            <p14:sldId id="493"/>
          </p14:sldIdLst>
        </p14:section>
        <p14:section name="II.1. Embedding in language" id="{21CA63EC-646A-4BD5-B09F-EF1838B881CF}">
          <p14:sldIdLst>
            <p14:sldId id="402"/>
            <p14:sldId id="409"/>
            <p14:sldId id="410"/>
            <p14:sldId id="414"/>
            <p14:sldId id="411"/>
            <p14:sldId id="413"/>
            <p14:sldId id="412"/>
            <p14:sldId id="415"/>
          </p14:sldIdLst>
        </p14:section>
        <p14:section name="II.2. Reason 1" id="{48D81F21-5868-4C5B-9641-E0A3BDDD52FC}">
          <p14:sldIdLst>
            <p14:sldId id="417"/>
            <p14:sldId id="404"/>
            <p14:sldId id="494"/>
            <p14:sldId id="405"/>
            <p14:sldId id="406"/>
            <p14:sldId id="420"/>
            <p14:sldId id="419"/>
            <p14:sldId id="495"/>
          </p14:sldIdLst>
        </p14:section>
        <p14:section name="II.3. Reason 2, 3 and 4" id="{85F0862A-3E63-4481-8BF9-0DDF5AE97072}">
          <p14:sldIdLst>
            <p14:sldId id="407"/>
            <p14:sldId id="418"/>
            <p14:sldId id="496"/>
            <p14:sldId id="436"/>
            <p14:sldId id="448"/>
          </p14:sldIdLst>
        </p14:section>
        <p14:section name="II.4. How to generate an embedding" id="{2F221783-953D-494B-AC3D-BAEE9A60C0E1}">
          <p14:sldIdLst>
            <p14:sldId id="422"/>
            <p14:sldId id="430"/>
            <p14:sldId id="431"/>
            <p14:sldId id="433"/>
          </p14:sldIdLst>
        </p14:section>
        <p14:section name="III. CBOW" id="{832A3431-DF4C-497C-BB90-EAE5445AAC67}">
          <p14:sldIdLst>
            <p14:sldId id="502"/>
            <p14:sldId id="256"/>
            <p14:sldId id="440"/>
            <p14:sldId id="438"/>
            <p14:sldId id="439"/>
            <p14:sldId id="441"/>
            <p14:sldId id="503"/>
            <p14:sldId id="497"/>
            <p14:sldId id="258"/>
            <p14:sldId id="499"/>
            <p14:sldId id="442"/>
            <p14:sldId id="498"/>
            <p14:sldId id="443"/>
            <p14:sldId id="260"/>
            <p14:sldId id="444"/>
            <p14:sldId id="261"/>
            <p14:sldId id="445"/>
            <p14:sldId id="446"/>
            <p14:sldId id="449"/>
            <p14:sldId id="447"/>
            <p14:sldId id="501"/>
            <p14:sldId id="500"/>
          </p14:sldIdLst>
        </p14:section>
        <p14:section name="Conclusion" id="{09807B6E-2B76-45C8-B103-96D5021B68A6}">
          <p14:sldIdLst>
            <p14:sldId id="346"/>
          </p14:sldIdLst>
        </p14:section>
        <p14:section name="References and watchlist" id="{217B8593-1CA5-408D-B198-A5E6ACAB5948}">
          <p14:sldIdLst>
            <p14:sldId id="267"/>
            <p14:sldId id="4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4C3E23-D85A-46D0-8254-169312CA063A}" v="6" dt="2023-02-28T06:56:45.06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78" d="100"/>
          <a:sy n="78" d="100"/>
        </p:scale>
        <p:origin x="85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944A0F2-3828-47F5-8BD5-2BD4F343A497}"/>
    <pc:docChg chg="custSel mod addSld modSld sldOrd modMainMaster">
      <pc:chgData name="Matthieu De Mari" userId="dfb708c9-d8dc-439f-9a3b-c772bf4a311c" providerId="ADAL" clId="{A944A0F2-3828-47F5-8BD5-2BD4F343A497}" dt="2022-10-17T06:15:46.690" v="116" actId="5793"/>
      <pc:docMkLst>
        <pc:docMk/>
      </pc:docMkLst>
      <pc:sldChg chg="add">
        <pc:chgData name="Matthieu De Mari" userId="dfb708c9-d8dc-439f-9a3b-c772bf4a311c" providerId="ADAL" clId="{A944A0F2-3828-47F5-8BD5-2BD4F343A497}" dt="2022-10-11T09:35:37.658" v="3"/>
        <pc:sldMkLst>
          <pc:docMk/>
          <pc:sldMk cId="3218179631" sldId="256"/>
        </pc:sldMkLst>
      </pc:sldChg>
      <pc:sldChg chg="add">
        <pc:chgData name="Matthieu De Mari" userId="dfb708c9-d8dc-439f-9a3b-c772bf4a311c" providerId="ADAL" clId="{A944A0F2-3828-47F5-8BD5-2BD4F343A497}" dt="2022-10-11T09:38:33.825" v="14"/>
        <pc:sldMkLst>
          <pc:docMk/>
          <pc:sldMk cId="2963863867" sldId="258"/>
        </pc:sldMkLst>
      </pc:sldChg>
      <pc:sldChg chg="add">
        <pc:chgData name="Matthieu De Mari" userId="dfb708c9-d8dc-439f-9a3b-c772bf4a311c" providerId="ADAL" clId="{A944A0F2-3828-47F5-8BD5-2BD4F343A497}" dt="2022-10-11T09:41:10.286" v="30"/>
        <pc:sldMkLst>
          <pc:docMk/>
          <pc:sldMk cId="366248794" sldId="260"/>
        </pc:sldMkLst>
      </pc:sldChg>
      <pc:sldChg chg="add">
        <pc:chgData name="Matthieu De Mari" userId="dfb708c9-d8dc-439f-9a3b-c772bf4a311c" providerId="ADAL" clId="{A944A0F2-3828-47F5-8BD5-2BD4F343A497}" dt="2022-10-11T09:41:37.169" v="42"/>
        <pc:sldMkLst>
          <pc:docMk/>
          <pc:sldMk cId="1299868939" sldId="261"/>
        </pc:sldMkLst>
      </pc:sldChg>
      <pc:sldChg chg="addSp modSp">
        <pc:chgData name="Matthieu De Mari" userId="dfb708c9-d8dc-439f-9a3b-c772bf4a311c" providerId="ADAL" clId="{A944A0F2-3828-47F5-8BD5-2BD4F343A497}" dt="2022-10-11T08:35:57.860" v="0"/>
        <pc:sldMkLst>
          <pc:docMk/>
          <pc:sldMk cId="4235240194" sldId="384"/>
        </pc:sldMkLst>
        <pc:spChg chg="add mod">
          <ac:chgData name="Matthieu De Mari" userId="dfb708c9-d8dc-439f-9a3b-c772bf4a311c" providerId="ADAL" clId="{A944A0F2-3828-47F5-8BD5-2BD4F343A497}" dt="2022-10-11T08:35:57.860" v="0"/>
          <ac:spMkLst>
            <pc:docMk/>
            <pc:sldMk cId="4235240194" sldId="384"/>
            <ac:spMk id="7" creationId="{418DCC8D-01CF-6453-5681-A9272F627411}"/>
          </ac:spMkLst>
        </pc:spChg>
      </pc:sldChg>
      <pc:sldChg chg="modSp mod">
        <pc:chgData name="Matthieu De Mari" userId="dfb708c9-d8dc-439f-9a3b-c772bf4a311c" providerId="ADAL" clId="{A944A0F2-3828-47F5-8BD5-2BD4F343A497}" dt="2022-10-17T06:15:46.690" v="116" actId="5793"/>
        <pc:sldMkLst>
          <pc:docMk/>
          <pc:sldMk cId="632175959" sldId="393"/>
        </pc:sldMkLst>
        <pc:spChg chg="mod">
          <ac:chgData name="Matthieu De Mari" userId="dfb708c9-d8dc-439f-9a3b-c772bf4a311c" providerId="ADAL" clId="{A944A0F2-3828-47F5-8BD5-2BD4F343A497}" dt="2022-10-17T06:15:46.690" v="116" actId="5793"/>
          <ac:spMkLst>
            <pc:docMk/>
            <pc:sldMk cId="632175959" sldId="393"/>
            <ac:spMk id="8" creationId="{4207F9EF-A42D-4D0B-AEFC-2F1D854B5DFC}"/>
          </ac:spMkLst>
        </pc:spChg>
      </pc:sldChg>
      <pc:sldChg chg="addSp modSp ord">
        <pc:chgData name="Matthieu De Mari" userId="dfb708c9-d8dc-439f-9a3b-c772bf4a311c" providerId="ADAL" clId="{A944A0F2-3828-47F5-8BD5-2BD4F343A497}" dt="2022-10-11T08:38:52.236" v="2"/>
        <pc:sldMkLst>
          <pc:docMk/>
          <pc:sldMk cId="2854770973" sldId="424"/>
        </pc:sldMkLst>
        <pc:picChg chg="add mod">
          <ac:chgData name="Matthieu De Mari" userId="dfb708c9-d8dc-439f-9a3b-c772bf4a311c" providerId="ADAL" clId="{A944A0F2-3828-47F5-8BD5-2BD4F343A497}" dt="2022-10-11T08:38:43.304" v="1"/>
          <ac:picMkLst>
            <pc:docMk/>
            <pc:sldMk cId="2854770973" sldId="424"/>
            <ac:picMk id="3" creationId="{625CFD9B-6B20-4AF7-7842-A5C5CCAFC8FC}"/>
          </ac:picMkLst>
        </pc:picChg>
      </pc:sldChg>
      <pc:sldChg chg="modSp">
        <pc:chgData name="Matthieu De Mari" userId="dfb708c9-d8dc-439f-9a3b-c772bf4a311c" providerId="ADAL" clId="{A944A0F2-3828-47F5-8BD5-2BD4F343A497}" dt="2022-10-11T09:43:31.527" v="63" actId="20577"/>
        <pc:sldMkLst>
          <pc:docMk/>
          <pc:sldMk cId="3196389800" sldId="438"/>
        </pc:sldMkLst>
        <pc:spChg chg="mod">
          <ac:chgData name="Matthieu De Mari" userId="dfb708c9-d8dc-439f-9a3b-c772bf4a311c" providerId="ADAL" clId="{A944A0F2-3828-47F5-8BD5-2BD4F343A497}" dt="2022-10-11T09:43:31.527" v="63" actId="20577"/>
          <ac:spMkLst>
            <pc:docMk/>
            <pc:sldMk cId="3196389800" sldId="438"/>
            <ac:spMk id="5" creationId="{86405373-B692-4F45-A52E-798519B259BF}"/>
          </ac:spMkLst>
        </pc:spChg>
      </pc:sldChg>
      <pc:sldChg chg="modSp">
        <pc:chgData name="Matthieu De Mari" userId="dfb708c9-d8dc-439f-9a3b-c772bf4a311c" providerId="ADAL" clId="{A944A0F2-3828-47F5-8BD5-2BD4F343A497}" dt="2022-10-11T09:43:18.456" v="61" actId="20577"/>
        <pc:sldMkLst>
          <pc:docMk/>
          <pc:sldMk cId="1837395448" sldId="439"/>
        </pc:sldMkLst>
        <pc:spChg chg="mod">
          <ac:chgData name="Matthieu De Mari" userId="dfb708c9-d8dc-439f-9a3b-c772bf4a311c" providerId="ADAL" clId="{A944A0F2-3828-47F5-8BD5-2BD4F343A497}" dt="2022-10-11T09:43:18.456" v="61" actId="20577"/>
          <ac:spMkLst>
            <pc:docMk/>
            <pc:sldMk cId="1837395448" sldId="439"/>
            <ac:spMk id="5" creationId="{86405373-B692-4F45-A52E-798519B259BF}"/>
          </ac:spMkLst>
        </pc:spChg>
      </pc:sldChg>
      <pc:sldChg chg="modSp">
        <pc:chgData name="Matthieu De Mari" userId="dfb708c9-d8dc-439f-9a3b-c772bf4a311c" providerId="ADAL" clId="{A944A0F2-3828-47F5-8BD5-2BD4F343A497}" dt="2022-10-11T09:43:36.689" v="65" actId="20577"/>
        <pc:sldMkLst>
          <pc:docMk/>
          <pc:sldMk cId="808871128" sldId="440"/>
        </pc:sldMkLst>
        <pc:spChg chg="mod">
          <ac:chgData name="Matthieu De Mari" userId="dfb708c9-d8dc-439f-9a3b-c772bf4a311c" providerId="ADAL" clId="{A944A0F2-3828-47F5-8BD5-2BD4F343A497}" dt="2022-10-11T09:43:36.689" v="65" actId="20577"/>
          <ac:spMkLst>
            <pc:docMk/>
            <pc:sldMk cId="808871128" sldId="440"/>
            <ac:spMk id="5" creationId="{86405373-B692-4F45-A52E-798519B259BF}"/>
          </ac:spMkLst>
        </pc:spChg>
      </pc:sldChg>
      <pc:sldChg chg="addSp modSp">
        <pc:chgData name="Matthieu De Mari" userId="dfb708c9-d8dc-439f-9a3b-c772bf4a311c" providerId="ADAL" clId="{A944A0F2-3828-47F5-8BD5-2BD4F343A497}" dt="2022-10-11T09:40:25.653" v="29" actId="207"/>
        <pc:sldMkLst>
          <pc:docMk/>
          <pc:sldMk cId="1420036259" sldId="441"/>
        </pc:sldMkLst>
        <pc:spChg chg="mod">
          <ac:chgData name="Matthieu De Mari" userId="dfb708c9-d8dc-439f-9a3b-c772bf4a311c" providerId="ADAL" clId="{A944A0F2-3828-47F5-8BD5-2BD4F343A497}" dt="2022-10-11T09:40:25.653" v="29" actId="207"/>
          <ac:spMkLst>
            <pc:docMk/>
            <pc:sldMk cId="1420036259" sldId="441"/>
            <ac:spMk id="8" creationId="{A7DECBDB-AE41-402A-8384-975B405BF665}"/>
          </ac:spMkLst>
        </pc:spChg>
        <pc:picChg chg="add mod">
          <ac:chgData name="Matthieu De Mari" userId="dfb708c9-d8dc-439f-9a3b-c772bf4a311c" providerId="ADAL" clId="{A944A0F2-3828-47F5-8BD5-2BD4F343A497}" dt="2022-10-11T09:37:48.139" v="7"/>
          <ac:picMkLst>
            <pc:docMk/>
            <pc:sldMk cId="1420036259" sldId="441"/>
            <ac:picMk id="3" creationId="{D2B9752B-66B1-8CF5-046D-A16D4F011C0F}"/>
          </ac:picMkLst>
        </pc:picChg>
      </pc:sldChg>
      <pc:sldChg chg="addSp modSp ord">
        <pc:chgData name="Matthieu De Mari" userId="dfb708c9-d8dc-439f-9a3b-c772bf4a311c" providerId="ADAL" clId="{A944A0F2-3828-47F5-8BD5-2BD4F343A497}" dt="2022-10-11T09:44:47.475" v="69"/>
        <pc:sldMkLst>
          <pc:docMk/>
          <pc:sldMk cId="323431172" sldId="442"/>
        </pc:sldMkLst>
        <pc:spChg chg="mod">
          <ac:chgData name="Matthieu De Mari" userId="dfb708c9-d8dc-439f-9a3b-c772bf4a311c" providerId="ADAL" clId="{A944A0F2-3828-47F5-8BD5-2BD4F343A497}" dt="2022-10-11T09:39:45.455" v="23" actId="20577"/>
          <ac:spMkLst>
            <pc:docMk/>
            <pc:sldMk cId="323431172" sldId="442"/>
            <ac:spMk id="4" creationId="{0588E989-731A-4768-8BF7-08997F555195}"/>
          </ac:spMkLst>
        </pc:spChg>
        <pc:picChg chg="add mod">
          <ac:chgData name="Matthieu De Mari" userId="dfb708c9-d8dc-439f-9a3b-c772bf4a311c" providerId="ADAL" clId="{A944A0F2-3828-47F5-8BD5-2BD4F343A497}" dt="2022-10-11T09:43:59.148" v="66"/>
          <ac:picMkLst>
            <pc:docMk/>
            <pc:sldMk cId="323431172" sldId="442"/>
            <ac:picMk id="3" creationId="{B0D3F17F-F94E-D7E9-AF26-8AE378135FE3}"/>
          </ac:picMkLst>
        </pc:picChg>
      </pc:sldChg>
      <pc:sldChg chg="addSp modSp">
        <pc:chgData name="Matthieu De Mari" userId="dfb708c9-d8dc-439f-9a3b-c772bf4a311c" providerId="ADAL" clId="{A944A0F2-3828-47F5-8BD5-2BD4F343A497}" dt="2022-10-11T09:37:57.980" v="9"/>
        <pc:sldMkLst>
          <pc:docMk/>
          <pc:sldMk cId="541298772" sldId="443"/>
        </pc:sldMkLst>
        <pc:picChg chg="add mod">
          <ac:chgData name="Matthieu De Mari" userId="dfb708c9-d8dc-439f-9a3b-c772bf4a311c" providerId="ADAL" clId="{A944A0F2-3828-47F5-8BD5-2BD4F343A497}" dt="2022-10-11T09:37:57.980" v="9"/>
          <ac:picMkLst>
            <pc:docMk/>
            <pc:sldMk cId="541298772" sldId="443"/>
            <ac:picMk id="3" creationId="{59A3B445-BE24-F163-8CEE-D3E086E5603E}"/>
          </ac:picMkLst>
        </pc:picChg>
      </pc:sldChg>
      <pc:sldChg chg="addSp modSp">
        <pc:chgData name="Matthieu De Mari" userId="dfb708c9-d8dc-439f-9a3b-c772bf4a311c" providerId="ADAL" clId="{A944A0F2-3828-47F5-8BD5-2BD4F343A497}" dt="2022-10-11T09:41:27.701" v="41" actId="20577"/>
        <pc:sldMkLst>
          <pc:docMk/>
          <pc:sldMk cId="1603844031" sldId="444"/>
        </pc:sldMkLst>
        <pc:spChg chg="mod">
          <ac:chgData name="Matthieu De Mari" userId="dfb708c9-d8dc-439f-9a3b-c772bf4a311c" providerId="ADAL" clId="{A944A0F2-3828-47F5-8BD5-2BD4F343A497}" dt="2022-10-11T09:41:27.701" v="41" actId="20577"/>
          <ac:spMkLst>
            <pc:docMk/>
            <pc:sldMk cId="1603844031" sldId="444"/>
            <ac:spMk id="4" creationId="{0588E989-731A-4768-8BF7-08997F555195}"/>
          </ac:spMkLst>
        </pc:spChg>
        <pc:picChg chg="add mod">
          <ac:chgData name="Matthieu De Mari" userId="dfb708c9-d8dc-439f-9a3b-c772bf4a311c" providerId="ADAL" clId="{A944A0F2-3828-47F5-8BD5-2BD4F343A497}" dt="2022-10-11T09:38:01.986" v="10"/>
          <ac:picMkLst>
            <pc:docMk/>
            <pc:sldMk cId="1603844031" sldId="444"/>
            <ac:picMk id="3" creationId="{1D444523-F41E-D69D-C4BE-EF50CDE082A3}"/>
          </ac:picMkLst>
        </pc:picChg>
      </pc:sldChg>
      <pc:sldChg chg="addSp modSp">
        <pc:chgData name="Matthieu De Mari" userId="dfb708c9-d8dc-439f-9a3b-c772bf4a311c" providerId="ADAL" clId="{A944A0F2-3828-47F5-8BD5-2BD4F343A497}" dt="2022-10-11T09:41:52.295" v="44" actId="20577"/>
        <pc:sldMkLst>
          <pc:docMk/>
          <pc:sldMk cId="582557845" sldId="445"/>
        </pc:sldMkLst>
        <pc:spChg chg="mod">
          <ac:chgData name="Matthieu De Mari" userId="dfb708c9-d8dc-439f-9a3b-c772bf4a311c" providerId="ADAL" clId="{A944A0F2-3828-47F5-8BD5-2BD4F343A497}" dt="2022-10-11T09:41:52.295" v="44" actId="20577"/>
          <ac:spMkLst>
            <pc:docMk/>
            <pc:sldMk cId="582557845" sldId="445"/>
            <ac:spMk id="4" creationId="{0588E989-731A-4768-8BF7-08997F555195}"/>
          </ac:spMkLst>
        </pc:spChg>
        <pc:picChg chg="add mod">
          <ac:chgData name="Matthieu De Mari" userId="dfb708c9-d8dc-439f-9a3b-c772bf4a311c" providerId="ADAL" clId="{A944A0F2-3828-47F5-8BD5-2BD4F343A497}" dt="2022-10-11T09:38:05.864" v="11"/>
          <ac:picMkLst>
            <pc:docMk/>
            <pc:sldMk cId="582557845" sldId="445"/>
            <ac:picMk id="3" creationId="{A6A9328E-4D21-7629-F516-ACD34553E4C9}"/>
          </ac:picMkLst>
        </pc:picChg>
      </pc:sldChg>
      <pc:sldChg chg="addSp modSp">
        <pc:chgData name="Matthieu De Mari" userId="dfb708c9-d8dc-439f-9a3b-c772bf4a311c" providerId="ADAL" clId="{A944A0F2-3828-47F5-8BD5-2BD4F343A497}" dt="2022-10-11T09:38:10.179" v="12"/>
        <pc:sldMkLst>
          <pc:docMk/>
          <pc:sldMk cId="994530614" sldId="446"/>
        </pc:sldMkLst>
        <pc:picChg chg="add mod">
          <ac:chgData name="Matthieu De Mari" userId="dfb708c9-d8dc-439f-9a3b-c772bf4a311c" providerId="ADAL" clId="{A944A0F2-3828-47F5-8BD5-2BD4F343A497}" dt="2022-10-11T09:38:10.179" v="12"/>
          <ac:picMkLst>
            <pc:docMk/>
            <pc:sldMk cId="994530614" sldId="446"/>
            <ac:picMk id="3" creationId="{AB5650FD-1828-B5C4-03C6-6C4E36E153FF}"/>
          </ac:picMkLst>
        </pc:picChg>
      </pc:sldChg>
      <pc:sldChg chg="addSp modSp">
        <pc:chgData name="Matthieu De Mari" userId="dfb708c9-d8dc-439f-9a3b-c772bf4a311c" providerId="ADAL" clId="{A944A0F2-3828-47F5-8BD5-2BD4F343A497}" dt="2022-10-11T09:40:17.904" v="27" actId="207"/>
        <pc:sldMkLst>
          <pc:docMk/>
          <pc:sldMk cId="3133532589" sldId="497"/>
        </pc:sldMkLst>
        <pc:spChg chg="mod">
          <ac:chgData name="Matthieu De Mari" userId="dfb708c9-d8dc-439f-9a3b-c772bf4a311c" providerId="ADAL" clId="{A944A0F2-3828-47F5-8BD5-2BD4F343A497}" dt="2022-10-11T09:40:17.904" v="27" actId="207"/>
          <ac:spMkLst>
            <pc:docMk/>
            <pc:sldMk cId="3133532589" sldId="497"/>
            <ac:spMk id="4" creationId="{0588E989-731A-4768-8BF7-08997F555195}"/>
          </ac:spMkLst>
        </pc:spChg>
        <pc:picChg chg="add mod">
          <ac:chgData name="Matthieu De Mari" userId="dfb708c9-d8dc-439f-9a3b-c772bf4a311c" providerId="ADAL" clId="{A944A0F2-3828-47F5-8BD5-2BD4F343A497}" dt="2022-10-11T09:38:17.248" v="13"/>
          <ac:picMkLst>
            <pc:docMk/>
            <pc:sldMk cId="3133532589" sldId="497"/>
            <ac:picMk id="3" creationId="{E31E5EE0-7BD5-7438-381E-844FE4AFB62F}"/>
          </ac:picMkLst>
        </pc:picChg>
      </pc:sldChg>
      <pc:sldChg chg="modSp">
        <pc:chgData name="Matthieu De Mari" userId="dfb708c9-d8dc-439f-9a3b-c772bf4a311c" providerId="ADAL" clId="{A944A0F2-3828-47F5-8BD5-2BD4F343A497}" dt="2022-10-11T09:44:32.569" v="68"/>
        <pc:sldMkLst>
          <pc:docMk/>
          <pc:sldMk cId="3944619227" sldId="498"/>
        </pc:sldMkLst>
        <pc:spChg chg="mod">
          <ac:chgData name="Matthieu De Mari" userId="dfb708c9-d8dc-439f-9a3b-c772bf4a311c" providerId="ADAL" clId="{A944A0F2-3828-47F5-8BD5-2BD4F343A497}" dt="2022-10-11T09:44:32.569" v="68"/>
          <ac:spMkLst>
            <pc:docMk/>
            <pc:sldMk cId="3944619227" sldId="498"/>
            <ac:spMk id="8" creationId="{0CC55B74-106E-4B6E-ABF6-0A1EE874B35D}"/>
          </ac:spMkLst>
        </pc:spChg>
      </pc:sldChg>
      <pc:sldChg chg="addSp modSp ord">
        <pc:chgData name="Matthieu De Mari" userId="dfb708c9-d8dc-439f-9a3b-c772bf4a311c" providerId="ADAL" clId="{A944A0F2-3828-47F5-8BD5-2BD4F343A497}" dt="2022-10-11T09:45:09.050" v="70"/>
        <pc:sldMkLst>
          <pc:docMk/>
          <pc:sldMk cId="2119101614" sldId="499"/>
        </pc:sldMkLst>
        <pc:picChg chg="add mod">
          <ac:chgData name="Matthieu De Mari" userId="dfb708c9-d8dc-439f-9a3b-c772bf4a311c" providerId="ADAL" clId="{A944A0F2-3828-47F5-8BD5-2BD4F343A497}" dt="2022-10-11T09:37:54.378" v="8"/>
          <ac:picMkLst>
            <pc:docMk/>
            <pc:sldMk cId="2119101614" sldId="499"/>
            <ac:picMk id="3" creationId="{AE3712A2-41CD-712C-49DA-F4709C20F8CD}"/>
          </ac:picMkLst>
        </pc:picChg>
      </pc:sldChg>
      <pc:sldChg chg="addSp">
        <pc:chgData name="Matthieu De Mari" userId="dfb708c9-d8dc-439f-9a3b-c772bf4a311c" providerId="ADAL" clId="{A944A0F2-3828-47F5-8BD5-2BD4F343A497}" dt="2022-10-11T09:36:51.086" v="5"/>
        <pc:sldMkLst>
          <pc:docMk/>
          <pc:sldMk cId="3105352976" sldId="502"/>
        </pc:sldMkLst>
        <pc:picChg chg="add">
          <ac:chgData name="Matthieu De Mari" userId="dfb708c9-d8dc-439f-9a3b-c772bf4a311c" providerId="ADAL" clId="{A944A0F2-3828-47F5-8BD5-2BD4F343A497}" dt="2022-10-11T09:35:54.426" v="4"/>
          <ac:picMkLst>
            <pc:docMk/>
            <pc:sldMk cId="3105352976" sldId="502"/>
            <ac:picMk id="3" creationId="{DB01FB1E-CA28-CD78-15DC-39E4CFB8F548}"/>
          </ac:picMkLst>
        </pc:picChg>
        <pc:picChg chg="add">
          <ac:chgData name="Matthieu De Mari" userId="dfb708c9-d8dc-439f-9a3b-c772bf4a311c" providerId="ADAL" clId="{A944A0F2-3828-47F5-8BD5-2BD4F343A497}" dt="2022-10-11T09:36:51.086" v="5"/>
          <ac:picMkLst>
            <pc:docMk/>
            <pc:sldMk cId="3105352976" sldId="502"/>
            <ac:picMk id="5" creationId="{5F765F25-8BAC-5250-BDD5-DD649D64BD57}"/>
          </ac:picMkLst>
        </pc:picChg>
      </pc:sldChg>
      <pc:sldChg chg="add">
        <pc:chgData name="Matthieu De Mari" userId="dfb708c9-d8dc-439f-9a3b-c772bf4a311c" providerId="ADAL" clId="{A944A0F2-3828-47F5-8BD5-2BD4F343A497}" dt="2022-10-11T09:37:40.664" v="6"/>
        <pc:sldMkLst>
          <pc:docMk/>
          <pc:sldMk cId="1366251527" sldId="503"/>
        </pc:sldMkLst>
      </pc:sldChg>
      <pc:sldMasterChg chg="addSp mod">
        <pc:chgData name="Matthieu De Mari" userId="dfb708c9-d8dc-439f-9a3b-c772bf4a311c" providerId="ADAL" clId="{A944A0F2-3828-47F5-8BD5-2BD4F343A497}" dt="2022-10-17T06:15:29.349" v="71" actId="33475"/>
        <pc:sldMasterMkLst>
          <pc:docMk/>
          <pc:sldMasterMk cId="2168708284" sldId="2147483648"/>
        </pc:sldMasterMkLst>
        <pc:spChg chg="add">
          <ac:chgData name="Matthieu De Mari" userId="dfb708c9-d8dc-439f-9a3b-c772bf4a311c" providerId="ADAL" clId="{A944A0F2-3828-47F5-8BD5-2BD4F343A497}" dt="2022-10-17T06:15:29.349" v="71" actId="33475"/>
          <ac:spMkLst>
            <pc:docMk/>
            <pc:sldMasterMk cId="2168708284" sldId="2147483648"/>
            <ac:spMk id="9" creationId="{750C54AC-7080-FCF2-1291-2455FB5EFF2A}"/>
          </ac:spMkLst>
        </pc:spChg>
        <pc:spChg chg="add">
          <ac:chgData name="Matthieu De Mari" userId="dfb708c9-d8dc-439f-9a3b-c772bf4a311c" providerId="ADAL" clId="{A944A0F2-3828-47F5-8BD5-2BD4F343A497}" dt="2022-10-17T06:15:29.349" v="71" actId="33475"/>
          <ac:spMkLst>
            <pc:docMk/>
            <pc:sldMasterMk cId="2168708284" sldId="2147483648"/>
            <ac:spMk id="10" creationId="{C8DBC729-548E-F86C-FE39-2A43BE47CBB9}"/>
          </ac:spMkLst>
        </pc:spChg>
      </pc:sldMasterChg>
    </pc:docChg>
  </pc:docChgLst>
  <pc:docChgLst>
    <pc:chgData name="Matthieu De Mari" userId="dfb708c9-d8dc-439f-9a3b-c772bf4a311c" providerId="ADAL" clId="{F23FE801-E332-4F7F-AE29-DD7DDB9C88E0}"/>
    <pc:docChg chg="modSld">
      <pc:chgData name="Matthieu De Mari" userId="dfb708c9-d8dc-439f-9a3b-c772bf4a311c" providerId="ADAL" clId="{F23FE801-E332-4F7F-AE29-DD7DDB9C88E0}" dt="2022-10-19T06:33:40.099" v="8" actId="20577"/>
      <pc:docMkLst>
        <pc:docMk/>
      </pc:docMkLst>
      <pc:sldChg chg="modSp mod">
        <pc:chgData name="Matthieu De Mari" userId="dfb708c9-d8dc-439f-9a3b-c772bf4a311c" providerId="ADAL" clId="{F23FE801-E332-4F7F-AE29-DD7DDB9C88E0}" dt="2022-10-19T06:33:40.099" v="8" actId="20577"/>
        <pc:sldMkLst>
          <pc:docMk/>
          <pc:sldMk cId="1040156172" sldId="377"/>
        </pc:sldMkLst>
        <pc:spChg chg="mod">
          <ac:chgData name="Matthieu De Mari" userId="dfb708c9-d8dc-439f-9a3b-c772bf4a311c" providerId="ADAL" clId="{F23FE801-E332-4F7F-AE29-DD7DDB9C88E0}" dt="2022-10-19T06:33:40.099" v="8" actId="20577"/>
          <ac:spMkLst>
            <pc:docMk/>
            <pc:sldMk cId="1040156172" sldId="377"/>
            <ac:spMk id="3" creationId="{816ABDE1-A047-4B53-92F2-67282914DD77}"/>
          </ac:spMkLst>
        </pc:spChg>
      </pc:sldChg>
    </pc:docChg>
  </pc:docChgLst>
  <pc:docChgLst>
    <pc:chgData name="Matthieu De Mari" userId="dfb708c9-d8dc-439f-9a3b-c772bf4a311c" providerId="ADAL" clId="{0B4C3E23-D85A-46D0-8254-169312CA063A}"/>
    <pc:docChg chg="custSel modSld">
      <pc:chgData name="Matthieu De Mari" userId="dfb708c9-d8dc-439f-9a3b-c772bf4a311c" providerId="ADAL" clId="{0B4C3E23-D85A-46D0-8254-169312CA063A}" dt="2023-02-28T06:56:45.068" v="54" actId="20577"/>
      <pc:docMkLst>
        <pc:docMk/>
      </pc:docMkLst>
      <pc:sldChg chg="modSp mod">
        <pc:chgData name="Matthieu De Mari" userId="dfb708c9-d8dc-439f-9a3b-c772bf4a311c" providerId="ADAL" clId="{0B4C3E23-D85A-46D0-8254-169312CA063A}" dt="2023-02-26T09:53:59.673" v="3" actId="20577"/>
        <pc:sldMkLst>
          <pc:docMk/>
          <pc:sldMk cId="3442501962" sldId="257"/>
        </pc:sldMkLst>
        <pc:spChg chg="mod">
          <ac:chgData name="Matthieu De Mari" userId="dfb708c9-d8dc-439f-9a3b-c772bf4a311c" providerId="ADAL" clId="{0B4C3E23-D85A-46D0-8254-169312CA063A}" dt="2023-02-26T09:53:59.673" v="3" actId="20577"/>
          <ac:spMkLst>
            <pc:docMk/>
            <pc:sldMk cId="3442501962" sldId="257"/>
            <ac:spMk id="2" creationId="{49D40417-A4D3-4CE8-96E7-708E2439AE7B}"/>
          </ac:spMkLst>
        </pc:spChg>
      </pc:sldChg>
      <pc:sldChg chg="modSp mod">
        <pc:chgData name="Matthieu De Mari" userId="dfb708c9-d8dc-439f-9a3b-c772bf4a311c" providerId="ADAL" clId="{0B4C3E23-D85A-46D0-8254-169312CA063A}" dt="2023-02-26T09:55:52.871" v="8" actId="20577"/>
        <pc:sldMkLst>
          <pc:docMk/>
          <pc:sldMk cId="1036081419" sldId="346"/>
        </pc:sldMkLst>
        <pc:spChg chg="mod">
          <ac:chgData name="Matthieu De Mari" userId="dfb708c9-d8dc-439f-9a3b-c772bf4a311c" providerId="ADAL" clId="{0B4C3E23-D85A-46D0-8254-169312CA063A}" dt="2023-02-26T09:55:52.871" v="8" actId="20577"/>
          <ac:spMkLst>
            <pc:docMk/>
            <pc:sldMk cId="1036081419" sldId="346"/>
            <ac:spMk id="2" creationId="{11A08BA8-9DEC-4471-8590-434E8D8BB4A0}"/>
          </ac:spMkLst>
        </pc:spChg>
        <pc:spChg chg="mod">
          <ac:chgData name="Matthieu De Mari" userId="dfb708c9-d8dc-439f-9a3b-c772bf4a311c" providerId="ADAL" clId="{0B4C3E23-D85A-46D0-8254-169312CA063A}" dt="2023-02-26T09:55:46.982" v="6" actId="33524"/>
          <ac:spMkLst>
            <pc:docMk/>
            <pc:sldMk cId="1036081419" sldId="346"/>
            <ac:spMk id="3" creationId="{47E3549C-D723-41E6-8478-270ACE043694}"/>
          </ac:spMkLst>
        </pc:spChg>
      </pc:sldChg>
      <pc:sldChg chg="modSp mod">
        <pc:chgData name="Matthieu De Mari" userId="dfb708c9-d8dc-439f-9a3b-c772bf4a311c" providerId="ADAL" clId="{0B4C3E23-D85A-46D0-8254-169312CA063A}" dt="2023-02-26T09:53:56.624" v="1" actId="20577"/>
        <pc:sldMkLst>
          <pc:docMk/>
          <pc:sldMk cId="1040156172" sldId="377"/>
        </pc:sldMkLst>
        <pc:spChg chg="mod">
          <ac:chgData name="Matthieu De Mari" userId="dfb708c9-d8dc-439f-9a3b-c772bf4a311c" providerId="ADAL" clId="{0B4C3E23-D85A-46D0-8254-169312CA063A}" dt="2023-02-26T09:53:56.624" v="1" actId="20577"/>
          <ac:spMkLst>
            <pc:docMk/>
            <pc:sldMk cId="1040156172" sldId="377"/>
            <ac:spMk id="2" creationId="{080CEB46-CC16-4D19-8C2C-AEE9471D8168}"/>
          </ac:spMkLst>
        </pc:spChg>
      </pc:sldChg>
      <pc:sldChg chg="modSp mod">
        <pc:chgData name="Matthieu De Mari" userId="dfb708c9-d8dc-439f-9a3b-c772bf4a311c" providerId="ADAL" clId="{0B4C3E23-D85A-46D0-8254-169312CA063A}" dt="2023-02-28T06:49:45.407" v="13"/>
        <pc:sldMkLst>
          <pc:docMk/>
          <pc:sldMk cId="3885594158" sldId="379"/>
        </pc:sldMkLst>
        <pc:spChg chg="mod">
          <ac:chgData name="Matthieu De Mari" userId="dfb708c9-d8dc-439f-9a3b-c772bf4a311c" providerId="ADAL" clId="{0B4C3E23-D85A-46D0-8254-169312CA063A}" dt="2023-02-28T06:49:45.407" v="13"/>
          <ac:spMkLst>
            <pc:docMk/>
            <pc:sldMk cId="3885594158" sldId="379"/>
            <ac:spMk id="3" creationId="{BC344B98-D63B-47CA-A572-6559BCA9DA16}"/>
          </ac:spMkLst>
        </pc:spChg>
      </pc:sldChg>
      <pc:sldChg chg="modSp mod">
        <pc:chgData name="Matthieu De Mari" userId="dfb708c9-d8dc-439f-9a3b-c772bf4a311c" providerId="ADAL" clId="{0B4C3E23-D85A-46D0-8254-169312CA063A}" dt="2023-02-28T06:49:50.516" v="14"/>
        <pc:sldMkLst>
          <pc:docMk/>
          <pc:sldMk cId="2659233213" sldId="380"/>
        </pc:sldMkLst>
        <pc:spChg chg="mod">
          <ac:chgData name="Matthieu De Mari" userId="dfb708c9-d8dc-439f-9a3b-c772bf4a311c" providerId="ADAL" clId="{0B4C3E23-D85A-46D0-8254-169312CA063A}" dt="2023-02-28T06:49:50.516" v="14"/>
          <ac:spMkLst>
            <pc:docMk/>
            <pc:sldMk cId="2659233213" sldId="380"/>
            <ac:spMk id="6" creationId="{4D32A1BD-1C7C-7A3A-7253-5794FE491C75}"/>
          </ac:spMkLst>
        </pc:spChg>
      </pc:sldChg>
      <pc:sldChg chg="modSp mod">
        <pc:chgData name="Matthieu De Mari" userId="dfb708c9-d8dc-439f-9a3b-c772bf4a311c" providerId="ADAL" clId="{0B4C3E23-D85A-46D0-8254-169312CA063A}" dt="2023-02-28T06:49:52.876" v="15"/>
        <pc:sldMkLst>
          <pc:docMk/>
          <pc:sldMk cId="1091032124" sldId="381"/>
        </pc:sldMkLst>
        <pc:spChg chg="mod">
          <ac:chgData name="Matthieu De Mari" userId="dfb708c9-d8dc-439f-9a3b-c772bf4a311c" providerId="ADAL" clId="{0B4C3E23-D85A-46D0-8254-169312CA063A}" dt="2023-02-28T06:49:52.876" v="15"/>
          <ac:spMkLst>
            <pc:docMk/>
            <pc:sldMk cId="1091032124" sldId="381"/>
            <ac:spMk id="11" creationId="{BE27F015-C571-99CE-7E06-6A38550A17A5}"/>
          </ac:spMkLst>
        </pc:spChg>
      </pc:sldChg>
      <pc:sldChg chg="modSp mod">
        <pc:chgData name="Matthieu De Mari" userId="dfb708c9-d8dc-439f-9a3b-c772bf4a311c" providerId="ADAL" clId="{0B4C3E23-D85A-46D0-8254-169312CA063A}" dt="2023-02-28T06:49:55.156" v="16"/>
        <pc:sldMkLst>
          <pc:docMk/>
          <pc:sldMk cId="539168180" sldId="382"/>
        </pc:sldMkLst>
        <pc:spChg chg="mod">
          <ac:chgData name="Matthieu De Mari" userId="dfb708c9-d8dc-439f-9a3b-c772bf4a311c" providerId="ADAL" clId="{0B4C3E23-D85A-46D0-8254-169312CA063A}" dt="2023-02-28T06:49:55.156" v="16"/>
          <ac:spMkLst>
            <pc:docMk/>
            <pc:sldMk cId="539168180" sldId="382"/>
            <ac:spMk id="6" creationId="{718C1D9E-C3FA-E71D-7E3C-E8F6BF05335F}"/>
          </ac:spMkLst>
        </pc:spChg>
      </pc:sldChg>
      <pc:sldChg chg="modSp mod">
        <pc:chgData name="Matthieu De Mari" userId="dfb708c9-d8dc-439f-9a3b-c772bf4a311c" providerId="ADAL" clId="{0B4C3E23-D85A-46D0-8254-169312CA063A}" dt="2023-02-28T06:50:46.074" v="34" actId="113"/>
        <pc:sldMkLst>
          <pc:docMk/>
          <pc:sldMk cId="771680133" sldId="385"/>
        </pc:sldMkLst>
        <pc:spChg chg="mod">
          <ac:chgData name="Matthieu De Mari" userId="dfb708c9-d8dc-439f-9a3b-c772bf4a311c" providerId="ADAL" clId="{0B4C3E23-D85A-46D0-8254-169312CA063A}" dt="2023-02-28T06:50:46.074" v="34" actId="113"/>
          <ac:spMkLst>
            <pc:docMk/>
            <pc:sldMk cId="771680133" sldId="385"/>
            <ac:spMk id="4" creationId="{69F70E21-E52E-4464-B202-E56F6B06092A}"/>
          </ac:spMkLst>
        </pc:spChg>
      </pc:sldChg>
      <pc:sldChg chg="modSp mod">
        <pc:chgData name="Matthieu De Mari" userId="dfb708c9-d8dc-439f-9a3b-c772bf4a311c" providerId="ADAL" clId="{0B4C3E23-D85A-46D0-8254-169312CA063A}" dt="2023-02-28T06:50:52.396" v="35"/>
        <pc:sldMkLst>
          <pc:docMk/>
          <pc:sldMk cId="4022446105" sldId="386"/>
        </pc:sldMkLst>
        <pc:spChg chg="mod">
          <ac:chgData name="Matthieu De Mari" userId="dfb708c9-d8dc-439f-9a3b-c772bf4a311c" providerId="ADAL" clId="{0B4C3E23-D85A-46D0-8254-169312CA063A}" dt="2023-02-28T06:50:52.396" v="35"/>
          <ac:spMkLst>
            <pc:docMk/>
            <pc:sldMk cId="4022446105" sldId="386"/>
            <ac:spMk id="4" creationId="{69F70E21-E52E-4464-B202-E56F6B06092A}"/>
          </ac:spMkLst>
        </pc:spChg>
      </pc:sldChg>
      <pc:sldChg chg="modSp">
        <pc:chgData name="Matthieu De Mari" userId="dfb708c9-d8dc-439f-9a3b-c772bf4a311c" providerId="ADAL" clId="{0B4C3E23-D85A-46D0-8254-169312CA063A}" dt="2023-02-28T06:53:09.011" v="39" actId="113"/>
        <pc:sldMkLst>
          <pc:docMk/>
          <pc:sldMk cId="1174495175" sldId="411"/>
        </pc:sldMkLst>
        <pc:spChg chg="mod">
          <ac:chgData name="Matthieu De Mari" userId="dfb708c9-d8dc-439f-9a3b-c772bf4a311c" providerId="ADAL" clId="{0B4C3E23-D85A-46D0-8254-169312CA063A}" dt="2023-02-28T06:53:09.011" v="39" actId="113"/>
          <ac:spMkLst>
            <pc:docMk/>
            <pc:sldMk cId="1174495175" sldId="411"/>
            <ac:spMk id="7" creationId="{A5A14BF2-2502-4E07-862B-FE97B7F7E6AD}"/>
          </ac:spMkLst>
        </pc:spChg>
      </pc:sldChg>
      <pc:sldChg chg="modSp">
        <pc:chgData name="Matthieu De Mari" userId="dfb708c9-d8dc-439f-9a3b-c772bf4a311c" providerId="ADAL" clId="{0B4C3E23-D85A-46D0-8254-169312CA063A}" dt="2023-02-28T06:53:04.532" v="36" actId="113"/>
        <pc:sldMkLst>
          <pc:docMk/>
          <pc:sldMk cId="2237654218" sldId="414"/>
        </pc:sldMkLst>
        <pc:spChg chg="mod">
          <ac:chgData name="Matthieu De Mari" userId="dfb708c9-d8dc-439f-9a3b-c772bf4a311c" providerId="ADAL" clId="{0B4C3E23-D85A-46D0-8254-169312CA063A}" dt="2023-02-28T06:53:04.532" v="36" actId="113"/>
          <ac:spMkLst>
            <pc:docMk/>
            <pc:sldMk cId="2237654218" sldId="414"/>
            <ac:spMk id="7" creationId="{A5A14BF2-2502-4E07-862B-FE97B7F7E6AD}"/>
          </ac:spMkLst>
        </pc:spChg>
      </pc:sldChg>
      <pc:sldChg chg="modSp mod">
        <pc:chgData name="Matthieu De Mari" userId="dfb708c9-d8dc-439f-9a3b-c772bf4a311c" providerId="ADAL" clId="{0B4C3E23-D85A-46D0-8254-169312CA063A}" dt="2023-02-28T06:54:02.149" v="43" actId="207"/>
        <pc:sldMkLst>
          <pc:docMk/>
          <pc:sldMk cId="2186947556" sldId="419"/>
        </pc:sldMkLst>
        <pc:spChg chg="mod">
          <ac:chgData name="Matthieu De Mari" userId="dfb708c9-d8dc-439f-9a3b-c772bf4a311c" providerId="ADAL" clId="{0B4C3E23-D85A-46D0-8254-169312CA063A}" dt="2023-02-28T06:54:02.149" v="43" actId="207"/>
          <ac:spMkLst>
            <pc:docMk/>
            <pc:sldMk cId="2186947556" sldId="419"/>
            <ac:spMk id="3" creationId="{20F9CA4A-578B-4D0C-8F9A-C1A5683CF1DE}"/>
          </ac:spMkLst>
        </pc:spChg>
      </pc:sldChg>
      <pc:sldChg chg="modSp mod">
        <pc:chgData name="Matthieu De Mari" userId="dfb708c9-d8dc-439f-9a3b-c772bf4a311c" providerId="ADAL" clId="{0B4C3E23-D85A-46D0-8254-169312CA063A}" dt="2023-02-28T06:53:58.936" v="41" actId="207"/>
        <pc:sldMkLst>
          <pc:docMk/>
          <pc:sldMk cId="3394067004" sldId="420"/>
        </pc:sldMkLst>
        <pc:spChg chg="mod">
          <ac:chgData name="Matthieu De Mari" userId="dfb708c9-d8dc-439f-9a3b-c772bf4a311c" providerId="ADAL" clId="{0B4C3E23-D85A-46D0-8254-169312CA063A}" dt="2023-02-28T06:53:58.936" v="41" actId="207"/>
          <ac:spMkLst>
            <pc:docMk/>
            <pc:sldMk cId="3394067004" sldId="420"/>
            <ac:spMk id="3" creationId="{20F9CA4A-578B-4D0C-8F9A-C1A5683CF1DE}"/>
          </ac:spMkLst>
        </pc:spChg>
      </pc:sldChg>
      <pc:sldChg chg="modSp mod">
        <pc:chgData name="Matthieu De Mari" userId="dfb708c9-d8dc-439f-9a3b-c772bf4a311c" providerId="ADAL" clId="{0B4C3E23-D85A-46D0-8254-169312CA063A}" dt="2023-02-26T10:01:36.358" v="10" actId="20577"/>
        <pc:sldMkLst>
          <pc:docMk/>
          <pc:sldMk cId="2749548827" sldId="432"/>
        </pc:sldMkLst>
        <pc:spChg chg="mod">
          <ac:chgData name="Matthieu De Mari" userId="dfb708c9-d8dc-439f-9a3b-c772bf4a311c" providerId="ADAL" clId="{0B4C3E23-D85A-46D0-8254-169312CA063A}" dt="2023-02-26T10:01:36.358" v="10" actId="20577"/>
          <ac:spMkLst>
            <pc:docMk/>
            <pc:sldMk cId="2749548827" sldId="432"/>
            <ac:spMk id="3" creationId="{C71C8DD6-14D1-44DF-9843-EFEDF44E39A2}"/>
          </ac:spMkLst>
        </pc:spChg>
      </pc:sldChg>
      <pc:sldChg chg="modSp mod">
        <pc:chgData name="Matthieu De Mari" userId="dfb708c9-d8dc-439f-9a3b-c772bf4a311c" providerId="ADAL" clId="{0B4C3E23-D85A-46D0-8254-169312CA063A}" dt="2023-02-28T06:56:20.170" v="52" actId="207"/>
        <pc:sldMkLst>
          <pc:docMk/>
          <pc:sldMk cId="541298772" sldId="443"/>
        </pc:sldMkLst>
        <pc:spChg chg="mod">
          <ac:chgData name="Matthieu De Mari" userId="dfb708c9-d8dc-439f-9a3b-c772bf4a311c" providerId="ADAL" clId="{0B4C3E23-D85A-46D0-8254-169312CA063A}" dt="2023-02-28T06:56:20.170" v="52" actId="207"/>
          <ac:spMkLst>
            <pc:docMk/>
            <pc:sldMk cId="541298772" sldId="443"/>
            <ac:spMk id="4" creationId="{0588E989-731A-4768-8BF7-08997F555195}"/>
          </ac:spMkLst>
        </pc:spChg>
      </pc:sldChg>
      <pc:sldChg chg="modSp">
        <pc:chgData name="Matthieu De Mari" userId="dfb708c9-d8dc-439f-9a3b-c772bf4a311c" providerId="ADAL" clId="{0B4C3E23-D85A-46D0-8254-169312CA063A}" dt="2023-02-28T06:56:45.068" v="54" actId="20577"/>
        <pc:sldMkLst>
          <pc:docMk/>
          <pc:sldMk cId="582557845" sldId="445"/>
        </pc:sldMkLst>
        <pc:spChg chg="mod">
          <ac:chgData name="Matthieu De Mari" userId="dfb708c9-d8dc-439f-9a3b-c772bf4a311c" providerId="ADAL" clId="{0B4C3E23-D85A-46D0-8254-169312CA063A}" dt="2023-02-28T06:56:45.068" v="54" actId="20577"/>
          <ac:spMkLst>
            <pc:docMk/>
            <pc:sldMk cId="582557845" sldId="445"/>
            <ac:spMk id="4" creationId="{0588E989-731A-4768-8BF7-08997F555195}"/>
          </ac:spMkLst>
        </pc:spChg>
      </pc:sldChg>
      <pc:sldChg chg="modSp mod">
        <pc:chgData name="Matthieu De Mari" userId="dfb708c9-d8dc-439f-9a3b-c772bf4a311c" providerId="ADAL" clId="{0B4C3E23-D85A-46D0-8254-169312CA063A}" dt="2023-02-28T06:55:10.313" v="47" actId="20577"/>
        <pc:sldMkLst>
          <pc:docMk/>
          <pc:sldMk cId="735803177" sldId="448"/>
        </pc:sldMkLst>
        <pc:spChg chg="mod">
          <ac:chgData name="Matthieu De Mari" userId="dfb708c9-d8dc-439f-9a3b-c772bf4a311c" providerId="ADAL" clId="{0B4C3E23-D85A-46D0-8254-169312CA063A}" dt="2023-02-28T06:55:10.313" v="47" actId="20577"/>
          <ac:spMkLst>
            <pc:docMk/>
            <pc:sldMk cId="735803177" sldId="448"/>
            <ac:spMk id="3" creationId="{20F9CA4A-578B-4D0C-8F9A-C1A5683CF1DE}"/>
          </ac:spMkLst>
        </pc:spChg>
      </pc:sldChg>
      <pc:sldChg chg="modSp mod">
        <pc:chgData name="Matthieu De Mari" userId="dfb708c9-d8dc-439f-9a3b-c772bf4a311c" providerId="ADAL" clId="{0B4C3E23-D85A-46D0-8254-169312CA063A}" dt="2023-02-26T09:54:01.834" v="5" actId="20577"/>
        <pc:sldMkLst>
          <pc:docMk/>
          <pc:sldMk cId="884260090" sldId="490"/>
        </pc:sldMkLst>
        <pc:spChg chg="mod">
          <ac:chgData name="Matthieu De Mari" userId="dfb708c9-d8dc-439f-9a3b-c772bf4a311c" providerId="ADAL" clId="{0B4C3E23-D85A-46D0-8254-169312CA063A}" dt="2023-02-26T09:54:01.834" v="5" actId="20577"/>
          <ac:spMkLst>
            <pc:docMk/>
            <pc:sldMk cId="884260090" sldId="490"/>
            <ac:spMk id="2" creationId="{49D40417-A4D3-4CE8-96E7-708E2439AE7B}"/>
          </ac:spMkLst>
        </pc:spChg>
      </pc:sldChg>
      <pc:sldChg chg="modSp mod">
        <pc:chgData name="Matthieu De Mari" userId="dfb708c9-d8dc-439f-9a3b-c772bf4a311c" providerId="ADAL" clId="{0B4C3E23-D85A-46D0-8254-169312CA063A}" dt="2023-02-28T06:50:16.231" v="26" actId="20577"/>
        <pc:sldMkLst>
          <pc:docMk/>
          <pc:sldMk cId="3250909486" sldId="491"/>
        </pc:sldMkLst>
        <pc:spChg chg="mod">
          <ac:chgData name="Matthieu De Mari" userId="dfb708c9-d8dc-439f-9a3b-c772bf4a311c" providerId="ADAL" clId="{0B4C3E23-D85A-46D0-8254-169312CA063A}" dt="2023-02-28T06:50:16.231" v="26" actId="20577"/>
          <ac:spMkLst>
            <pc:docMk/>
            <pc:sldMk cId="3250909486" sldId="491"/>
            <ac:spMk id="3" creationId="{BC344B98-D63B-47CA-A572-6559BCA9DA16}"/>
          </ac:spMkLst>
        </pc:spChg>
      </pc:sldChg>
      <pc:sldChg chg="modSp mod">
        <pc:chgData name="Matthieu De Mari" userId="dfb708c9-d8dc-439f-9a3b-c772bf4a311c" providerId="ADAL" clId="{0B4C3E23-D85A-46D0-8254-169312CA063A}" dt="2023-02-28T06:54:05.072" v="45" actId="207"/>
        <pc:sldMkLst>
          <pc:docMk/>
          <pc:sldMk cId="2914537669" sldId="495"/>
        </pc:sldMkLst>
        <pc:spChg chg="mod">
          <ac:chgData name="Matthieu De Mari" userId="dfb708c9-d8dc-439f-9a3b-c772bf4a311c" providerId="ADAL" clId="{0B4C3E23-D85A-46D0-8254-169312CA063A}" dt="2023-02-28T06:54:05.072" v="45" actId="207"/>
          <ac:spMkLst>
            <pc:docMk/>
            <pc:sldMk cId="2914537669" sldId="495"/>
            <ac:spMk id="3" creationId="{20F9CA4A-578B-4D0C-8F9A-C1A5683CF1DE}"/>
          </ac:spMkLst>
        </pc:spChg>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31.png"/><Relationship Id="rId1" Type="http://schemas.openxmlformats.org/officeDocument/2006/relationships/image" Target="../media/image3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90B23C83-0E3C-4596-98FF-5B08CE63181D}">
          <dgm:prSet phldrT="[Text]"/>
          <dgm:spPr/>
          <dgm:t>
            <a:bodyPr/>
            <a:lstStyle/>
            <a:p>
              <a:r>
                <a:rPr lang="en-US" dirty="0"/>
                <a:t>Word </a:t>
              </a:r>
              <a14:m>
                <m:oMath xmlns:m="http://schemas.openxmlformats.org/officeDocument/2006/math">
                  <m:r>
                    <a:rPr lang="en-US" i="1" dirty="0" smtClean="0">
                      <a:latin typeface="Cambria Math" panose="02040503050406030204" pitchFamily="18" charset="0"/>
                    </a:rPr>
                    <m:t>𝑥</m:t>
                  </m:r>
                </m:oMath>
              </a14:m>
              <a:br>
                <a:rPr lang="en-US" dirty="0"/>
              </a:br>
              <a:r>
                <a:rPr lang="en-US" dirty="0"/>
                <a:t>(e.g. </a:t>
              </a:r>
              <a14:m>
                <m:oMath xmlns:m="http://schemas.openxmlformats.org/officeDocument/2006/math">
                  <m:r>
                    <a:rPr lang="en-US" i="1" dirty="0" smtClean="0">
                      <a:latin typeface="Cambria Math" panose="02040503050406030204" pitchFamily="18" charset="0"/>
                    </a:rPr>
                    <m:t>𝑥</m:t>
                  </m:r>
                  <m:r>
                    <a:rPr lang="en-US" i="1" dirty="0" smtClean="0">
                      <a:latin typeface="Cambria Math" panose="02040503050406030204" pitchFamily="18" charset="0"/>
                    </a:rPr>
                    <m:t> = “</m:t>
                  </m:r>
                  <m:r>
                    <a:rPr lang="en-US" i="1" dirty="0" smtClean="0">
                      <a:latin typeface="Cambria Math" panose="02040503050406030204" pitchFamily="18" charset="0"/>
                    </a:rPr>
                    <m:t>𝑐𝑎𝑡</m:t>
                  </m:r>
                  <m:r>
                    <a:rPr lang="en-US" i="1" dirty="0" smtClean="0">
                      <a:latin typeface="Cambria Math" panose="02040503050406030204" pitchFamily="18" charset="0"/>
                    </a:rPr>
                    <m:t>”</m:t>
                  </m:r>
                </m:oMath>
              </a14:m>
              <a:r>
                <a:rPr lang="en-US" dirty="0"/>
                <a:t>)</a:t>
              </a:r>
              <a:endParaRPr lang="en-GB" dirty="0"/>
            </a:p>
          </dgm:t>
        </dgm:pt>
      </mc:Choice>
      <mc:Fallback xmlns="">
        <dgm:pt modelId="{90B23C83-0E3C-4596-98FF-5B08CE63181D}">
          <dgm:prSet phldrT="[Text]"/>
          <dgm:spPr/>
          <dgm:t>
            <a:bodyPr/>
            <a:lstStyle/>
            <a:p>
              <a:r>
                <a:rPr lang="en-US" dirty="0"/>
                <a:t>Word </a:t>
              </a:r>
              <a:r>
                <a:rPr lang="en-US" i="0" dirty="0">
                  <a:latin typeface="Cambria Math" panose="02040503050406030204" pitchFamily="18" charset="0"/>
                </a:rPr>
                <a:t>𝑥</a:t>
              </a:r>
              <a:br>
                <a:rPr lang="en-US" dirty="0"/>
              </a:br>
              <a:r>
                <a:rPr lang="en-US" dirty="0"/>
                <a:t>(e.g. </a:t>
              </a:r>
              <a:r>
                <a:rPr lang="en-US" i="0" dirty="0">
                  <a:latin typeface="Cambria Math" panose="02040503050406030204" pitchFamily="18" charset="0"/>
                </a:rPr>
                <a:t>𝑥 = “𝑐𝑎𝑡”</a:t>
              </a:r>
              <a:r>
                <a:rPr lang="en-US" dirty="0"/>
                <a:t>)</a:t>
              </a:r>
              <a:endParaRPr lang="en-GB" dirty="0"/>
            </a:p>
          </dgm:t>
        </dgm:pt>
      </mc:Fallback>
    </mc:AlternateConten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mc:AlternateContent xmlns:mc="http://schemas.openxmlformats.org/markup-compatibility/2006" xmlns:a14="http://schemas.microsoft.com/office/drawing/2010/main">
      <mc:Choice Requires="a14">
        <dgm:pt modelId="{70F6BBA3-488E-48E8-AB71-4E269DB50EF2}">
          <dgm:prSet phldrT="[Text]"/>
          <dgm:spPr/>
          <dgm:t>
            <a:bodyPr/>
            <a:lstStyle/>
            <a:p>
              <a:r>
                <a:rPr lang="en-US" dirty="0"/>
                <a:t>Embedding function </a:t>
              </a:r>
              <a14:m>
                <m:oMath xmlns:m="http://schemas.openxmlformats.org/officeDocument/2006/math">
                  <m:r>
                    <a:rPr lang="en-US" i="1" dirty="0" smtClean="0">
                      <a:latin typeface="Cambria Math" panose="02040503050406030204" pitchFamily="18" charset="0"/>
                    </a:rPr>
                    <m:t>𝑓</m:t>
                  </m:r>
                </m:oMath>
              </a14:m>
              <a:endParaRPr lang="en-GB" dirty="0"/>
            </a:p>
          </dgm:t>
        </dgm:pt>
      </mc:Choice>
      <mc:Fallback xmlns="">
        <dgm:pt modelId="{70F6BBA3-488E-48E8-AB71-4E269DB50EF2}">
          <dgm:prSet phldrT="[Text]"/>
          <dgm:spPr/>
          <dgm:t>
            <a:bodyPr/>
            <a:lstStyle/>
            <a:p>
              <a:r>
                <a:rPr lang="en-US" dirty="0"/>
                <a:t>Embedding function </a:t>
              </a:r>
              <a:r>
                <a:rPr lang="en-US" i="0" dirty="0">
                  <a:latin typeface="Cambria Math" panose="02040503050406030204" pitchFamily="18" charset="0"/>
                </a:rPr>
                <a:t>𝑓</a:t>
              </a:r>
              <a:endParaRPr lang="en-GB" dirty="0"/>
            </a:p>
          </dgm:t>
        </dgm:pt>
      </mc:Fallback>
    </mc:AlternateConten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mc:AlternateContent xmlns:mc="http://schemas.openxmlformats.org/markup-compatibility/2006" xmlns:a14="http://schemas.microsoft.com/office/drawing/2010/main">
      <mc:Choice Requires="a14">
        <dgm:pt modelId="{BF0B8D0A-7A01-4D57-9C7C-9118E77AE360}">
          <dgm:prSet phldrT="[Text]"/>
          <dgm:spPr/>
          <dgm:t>
            <a:bodyPr/>
            <a:lstStyle/>
            <a:p>
              <a:pPr/>
              <a:r>
                <a:rPr lang="en-US" dirty="0"/>
                <a:t>Word Embedding</a:t>
              </a:r>
              <a:br>
                <a:rPr lang="en-US" dirty="0"/>
              </a:b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 </m:t>
                    </m:r>
                    <m:r>
                      <a:rPr lang="en-US" b="0" i="1" dirty="0" smtClean="0">
                        <a:latin typeface="Cambria Math" panose="02040503050406030204" pitchFamily="18" charset="0"/>
                      </a:rPr>
                      <m:t>𝑥</m:t>
                    </m:r>
                    <m:r>
                      <a:rPr lang="en-US" b="0" i="1" dirty="0" smtClean="0">
                        <a:latin typeface="Cambria Math" panose="02040503050406030204" pitchFamily="18" charset="0"/>
                      </a:rPr>
                      <m:t>′=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m:oMathPara>
              </a14:m>
              <a:endParaRPr lang="en-GB" dirty="0"/>
            </a:p>
            <a:p>
              <a:r>
                <a:rPr lang="en-GB" dirty="0"/>
                <a:t>(e.g.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 (0.2, 0, 4.7, 2.8, 1,…)</m:t>
                  </m:r>
                </m:oMath>
              </a14:m>
              <a:r>
                <a:rPr lang="en-GB" dirty="0"/>
                <a:t>)</a:t>
              </a:r>
            </a:p>
          </dgm:t>
        </dgm:pt>
      </mc:Choice>
      <mc:Fallback xmlns="">
        <dgm:pt modelId="{BF0B8D0A-7A01-4D57-9C7C-9118E77AE360}">
          <dgm:prSet phldrT="[Text]"/>
          <dgm:spPr/>
          <dgm:t>
            <a:bodyPr/>
            <a:lstStyle/>
            <a:p>
              <a:pPr/>
              <a:r>
                <a:rPr lang="en-US" dirty="0"/>
                <a:t>Word Embedding</a:t>
              </a:r>
              <a:br>
                <a:rPr lang="en-US" dirty="0"/>
              </a:br>
              <a:r>
                <a:rPr lang="en-US" i="0" dirty="0">
                  <a:latin typeface="Cambria Math" panose="02040503050406030204" pitchFamily="18" charset="0"/>
                </a:rPr>
                <a:t> </a:t>
              </a:r>
              <a:r>
                <a:rPr lang="en-US" b="0" i="0" dirty="0">
                  <a:latin typeface="Cambria Math" panose="02040503050406030204" pitchFamily="18" charset="0"/>
                </a:rPr>
                <a:t>𝑥′</a:t>
              </a:r>
              <a:r>
                <a:rPr lang="en-US" i="0" dirty="0">
                  <a:latin typeface="Cambria Math" panose="02040503050406030204" pitchFamily="18" charset="0"/>
                </a:rPr>
                <a:t>= 𝑓(𝑥)</a:t>
              </a:r>
              <a:endParaRPr lang="en-GB" dirty="0"/>
            </a:p>
            <a:p>
              <a:r>
                <a:rPr lang="en-GB" dirty="0"/>
                <a:t>(e.g. </a:t>
              </a:r>
              <a:r>
                <a:rPr lang="en-US" b="0" i="0" dirty="0">
                  <a:latin typeface="Cambria Math" panose="02040503050406030204" pitchFamily="18" charset="0"/>
                </a:rPr>
                <a:t>𝑥′</a:t>
              </a:r>
              <a:r>
                <a:rPr lang="en-GB" i="0" dirty="0">
                  <a:latin typeface="Cambria Math" panose="02040503050406030204" pitchFamily="18" charset="0"/>
                </a:rPr>
                <a:t>= (0.2, 0, 4.7, 2.8, 1,…)</a:t>
              </a:r>
              <a:r>
                <a:rPr lang="en-GB" dirty="0"/>
                <a:t>)</a:t>
              </a:r>
            </a:p>
          </dgm:t>
        </dgm:pt>
      </mc:Fallback>
    </mc:AlternateConten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411DAA5-92A4-4C37-8F7E-2FB61656C795}" type="doc">
      <dgm:prSet loTypeId="urn:microsoft.com/office/officeart/2005/8/layout/process1" loCatId="process" qsTypeId="urn:microsoft.com/office/officeart/2005/8/quickstyle/simple1" qsCatId="simple" csTypeId="urn:microsoft.com/office/officeart/2005/8/colors/accent1_2" csCatId="accent1" phldr="1"/>
      <dgm:spPr/>
    </dgm:pt>
    <dgm:pt modelId="{90B23C83-0E3C-4596-98FF-5B08CE63181D}">
      <dgm:prSet phldrT="[Text]"/>
      <dgm:spPr>
        <a:blipFill>
          <a:blip xmlns:r="http://schemas.openxmlformats.org/officeDocument/2006/relationships" r:embed="rId1"/>
          <a:stretch>
            <a:fillRect/>
          </a:stretch>
        </a:blipFill>
      </dgm:spPr>
      <dgm:t>
        <a:bodyPr/>
        <a:lstStyle/>
        <a:p>
          <a:r>
            <a:rPr lang="en-GB">
              <a:noFill/>
            </a:rPr>
            <a:t> </a:t>
          </a:r>
        </a:p>
      </dgm:t>
    </dgm:pt>
    <dgm:pt modelId="{AFC1A39A-4072-4334-AAA9-6D4E55B9863B}" type="parTrans" cxnId="{A7D9803D-0AA7-48AD-B7E5-39DAB299F85F}">
      <dgm:prSet/>
      <dgm:spPr/>
      <dgm:t>
        <a:bodyPr/>
        <a:lstStyle/>
        <a:p>
          <a:endParaRPr lang="en-GB"/>
        </a:p>
      </dgm:t>
    </dgm:pt>
    <dgm:pt modelId="{73EAB881-7266-4A2A-94E9-E29688F5A9A0}" type="sibTrans" cxnId="{A7D9803D-0AA7-48AD-B7E5-39DAB299F85F}">
      <dgm:prSet/>
      <dgm:spPr/>
      <dgm:t>
        <a:bodyPr/>
        <a:lstStyle/>
        <a:p>
          <a:endParaRPr lang="en-GB"/>
        </a:p>
      </dgm:t>
    </dgm:pt>
    <dgm:pt modelId="{70F6BBA3-488E-48E8-AB71-4E269DB50EF2}">
      <dgm:prSet phldrT="[Text]"/>
      <dgm:spPr>
        <a:blipFill>
          <a:blip xmlns:r="http://schemas.openxmlformats.org/officeDocument/2006/relationships" r:embed="rId2"/>
          <a:stretch>
            <a:fillRect/>
          </a:stretch>
        </a:blipFill>
      </dgm:spPr>
      <dgm:t>
        <a:bodyPr/>
        <a:lstStyle/>
        <a:p>
          <a:r>
            <a:rPr lang="en-GB">
              <a:noFill/>
            </a:rPr>
            <a:t> </a:t>
          </a:r>
        </a:p>
      </dgm:t>
    </dgm:pt>
    <dgm:pt modelId="{312F98EB-7D0E-4866-9A70-D97BC60B092B}" type="parTrans" cxnId="{7949CAC8-7906-4F70-A0A6-45E72E87C0B3}">
      <dgm:prSet/>
      <dgm:spPr/>
      <dgm:t>
        <a:bodyPr/>
        <a:lstStyle/>
        <a:p>
          <a:endParaRPr lang="en-GB"/>
        </a:p>
      </dgm:t>
    </dgm:pt>
    <dgm:pt modelId="{9E6B68A8-30D5-414E-AE3A-B73D606360EE}" type="sibTrans" cxnId="{7949CAC8-7906-4F70-A0A6-45E72E87C0B3}">
      <dgm:prSet/>
      <dgm:spPr/>
      <dgm:t>
        <a:bodyPr/>
        <a:lstStyle/>
        <a:p>
          <a:endParaRPr lang="en-GB"/>
        </a:p>
      </dgm:t>
    </dgm:pt>
    <dgm:pt modelId="{BF0B8D0A-7A01-4D57-9C7C-9118E77AE360}">
      <dgm:prSet phldrT="[Text]"/>
      <dgm:spPr>
        <a:blipFill>
          <a:blip xmlns:r="http://schemas.openxmlformats.org/officeDocument/2006/relationships" r:embed="rId3"/>
          <a:stretch>
            <a:fillRect/>
          </a:stretch>
        </a:blipFill>
      </dgm:spPr>
      <dgm:t>
        <a:bodyPr/>
        <a:lstStyle/>
        <a:p>
          <a:r>
            <a:rPr lang="en-GB">
              <a:noFill/>
            </a:rPr>
            <a:t> </a:t>
          </a:r>
        </a:p>
      </dgm:t>
    </dgm:pt>
    <dgm:pt modelId="{32726874-4453-4939-8729-CC5AF38C2DD4}" type="parTrans" cxnId="{7C4C4A4E-77FB-4BED-A6D0-2F0CAD963F3F}">
      <dgm:prSet/>
      <dgm:spPr/>
      <dgm:t>
        <a:bodyPr/>
        <a:lstStyle/>
        <a:p>
          <a:endParaRPr lang="en-GB"/>
        </a:p>
      </dgm:t>
    </dgm:pt>
    <dgm:pt modelId="{50031C9B-8C72-4ED7-B03B-C7BB13377783}" type="sibTrans" cxnId="{7C4C4A4E-77FB-4BED-A6D0-2F0CAD963F3F}">
      <dgm:prSet/>
      <dgm:spPr/>
      <dgm:t>
        <a:bodyPr/>
        <a:lstStyle/>
        <a:p>
          <a:endParaRPr lang="en-GB"/>
        </a:p>
      </dgm:t>
    </dgm:pt>
    <dgm:pt modelId="{7C6A2CFA-7FD5-4D4A-831B-9284C3CAA12E}" type="pres">
      <dgm:prSet presAssocID="{3411DAA5-92A4-4C37-8F7E-2FB61656C795}" presName="Name0" presStyleCnt="0">
        <dgm:presLayoutVars>
          <dgm:dir/>
          <dgm:resizeHandles val="exact"/>
        </dgm:presLayoutVars>
      </dgm:prSet>
      <dgm:spPr/>
    </dgm:pt>
    <dgm:pt modelId="{1E7AE009-BE22-476F-977B-49FFB74A4316}" type="pres">
      <dgm:prSet presAssocID="{90B23C83-0E3C-4596-98FF-5B08CE63181D}" presName="node" presStyleLbl="node1" presStyleIdx="0" presStyleCnt="3">
        <dgm:presLayoutVars>
          <dgm:bulletEnabled val="1"/>
        </dgm:presLayoutVars>
      </dgm:prSet>
      <dgm:spPr/>
    </dgm:pt>
    <dgm:pt modelId="{B554A8C0-9343-4007-8C8A-CBFD21425FEF}" type="pres">
      <dgm:prSet presAssocID="{73EAB881-7266-4A2A-94E9-E29688F5A9A0}" presName="sibTrans" presStyleLbl="sibTrans2D1" presStyleIdx="0" presStyleCnt="2"/>
      <dgm:spPr/>
    </dgm:pt>
    <dgm:pt modelId="{C74A284A-9E9E-42F5-83F6-269F1BFA26CD}" type="pres">
      <dgm:prSet presAssocID="{73EAB881-7266-4A2A-94E9-E29688F5A9A0}" presName="connectorText" presStyleLbl="sibTrans2D1" presStyleIdx="0" presStyleCnt="2"/>
      <dgm:spPr/>
    </dgm:pt>
    <dgm:pt modelId="{AA418664-0710-4DFA-8D0A-3C13A5C3D424}" type="pres">
      <dgm:prSet presAssocID="{70F6BBA3-488E-48E8-AB71-4E269DB50EF2}" presName="node" presStyleLbl="node1" presStyleIdx="1" presStyleCnt="3">
        <dgm:presLayoutVars>
          <dgm:bulletEnabled val="1"/>
        </dgm:presLayoutVars>
      </dgm:prSet>
      <dgm:spPr/>
    </dgm:pt>
    <dgm:pt modelId="{8231079D-0D28-454C-BE29-806CDA5E51F9}" type="pres">
      <dgm:prSet presAssocID="{9E6B68A8-30D5-414E-AE3A-B73D606360EE}" presName="sibTrans" presStyleLbl="sibTrans2D1" presStyleIdx="1" presStyleCnt="2"/>
      <dgm:spPr/>
    </dgm:pt>
    <dgm:pt modelId="{8DEB0DE6-C98F-4A0B-B549-146FC88E7AFB}" type="pres">
      <dgm:prSet presAssocID="{9E6B68A8-30D5-414E-AE3A-B73D606360EE}" presName="connectorText" presStyleLbl="sibTrans2D1" presStyleIdx="1" presStyleCnt="2"/>
      <dgm:spPr/>
    </dgm:pt>
    <dgm:pt modelId="{976F2464-093A-48ED-8E7D-D0104EFC69C9}" type="pres">
      <dgm:prSet presAssocID="{BF0B8D0A-7A01-4D57-9C7C-9118E77AE360}" presName="node" presStyleLbl="node1" presStyleIdx="2" presStyleCnt="3" custScaleX="181618">
        <dgm:presLayoutVars>
          <dgm:bulletEnabled val="1"/>
        </dgm:presLayoutVars>
      </dgm:prSet>
      <dgm:spPr/>
    </dgm:pt>
  </dgm:ptLst>
  <dgm:cxnLst>
    <dgm:cxn modelId="{2DFB0501-CE66-49DD-BB8B-1B756D0A341A}" type="presOf" srcId="{9E6B68A8-30D5-414E-AE3A-B73D606360EE}" destId="{8DEB0DE6-C98F-4A0B-B549-146FC88E7AFB}" srcOrd="1" destOrd="0" presId="urn:microsoft.com/office/officeart/2005/8/layout/process1"/>
    <dgm:cxn modelId="{FF88CB0D-AE22-41C3-A91B-88441B96DFBB}" type="presOf" srcId="{BF0B8D0A-7A01-4D57-9C7C-9118E77AE360}" destId="{976F2464-093A-48ED-8E7D-D0104EFC69C9}" srcOrd="0" destOrd="0" presId="urn:microsoft.com/office/officeart/2005/8/layout/process1"/>
    <dgm:cxn modelId="{716D4D39-A88E-4E29-B87B-2B92E6911DF3}" type="presOf" srcId="{73EAB881-7266-4A2A-94E9-E29688F5A9A0}" destId="{C74A284A-9E9E-42F5-83F6-269F1BFA26CD}" srcOrd="1" destOrd="0" presId="urn:microsoft.com/office/officeart/2005/8/layout/process1"/>
    <dgm:cxn modelId="{A7D9803D-0AA7-48AD-B7E5-39DAB299F85F}" srcId="{3411DAA5-92A4-4C37-8F7E-2FB61656C795}" destId="{90B23C83-0E3C-4596-98FF-5B08CE63181D}" srcOrd="0" destOrd="0" parTransId="{AFC1A39A-4072-4334-AAA9-6D4E55B9863B}" sibTransId="{73EAB881-7266-4A2A-94E9-E29688F5A9A0}"/>
    <dgm:cxn modelId="{57B0F93F-FAD9-4D58-A45D-201BFF4DEDE3}" type="presOf" srcId="{3411DAA5-92A4-4C37-8F7E-2FB61656C795}" destId="{7C6A2CFA-7FD5-4D4A-831B-9284C3CAA12E}" srcOrd="0" destOrd="0" presId="urn:microsoft.com/office/officeart/2005/8/layout/process1"/>
    <dgm:cxn modelId="{7C4C4A4E-77FB-4BED-A6D0-2F0CAD963F3F}" srcId="{3411DAA5-92A4-4C37-8F7E-2FB61656C795}" destId="{BF0B8D0A-7A01-4D57-9C7C-9118E77AE360}" srcOrd="2" destOrd="0" parTransId="{32726874-4453-4939-8729-CC5AF38C2DD4}" sibTransId="{50031C9B-8C72-4ED7-B03B-C7BB13377783}"/>
    <dgm:cxn modelId="{54618A99-21C0-41C8-982C-BCC46193ADC3}" type="presOf" srcId="{70F6BBA3-488E-48E8-AB71-4E269DB50EF2}" destId="{AA418664-0710-4DFA-8D0A-3C13A5C3D424}" srcOrd="0" destOrd="0" presId="urn:microsoft.com/office/officeart/2005/8/layout/process1"/>
    <dgm:cxn modelId="{F91930B2-6B07-4870-B803-FB2465652954}" type="presOf" srcId="{90B23C83-0E3C-4596-98FF-5B08CE63181D}" destId="{1E7AE009-BE22-476F-977B-49FFB74A4316}" srcOrd="0" destOrd="0" presId="urn:microsoft.com/office/officeart/2005/8/layout/process1"/>
    <dgm:cxn modelId="{EA5C2CB6-1E90-4F07-80E1-48171BA3B0CB}" type="presOf" srcId="{9E6B68A8-30D5-414E-AE3A-B73D606360EE}" destId="{8231079D-0D28-454C-BE29-806CDA5E51F9}" srcOrd="0" destOrd="0" presId="urn:microsoft.com/office/officeart/2005/8/layout/process1"/>
    <dgm:cxn modelId="{7949CAC8-7906-4F70-A0A6-45E72E87C0B3}" srcId="{3411DAA5-92A4-4C37-8F7E-2FB61656C795}" destId="{70F6BBA3-488E-48E8-AB71-4E269DB50EF2}" srcOrd="1" destOrd="0" parTransId="{312F98EB-7D0E-4866-9A70-D97BC60B092B}" sibTransId="{9E6B68A8-30D5-414E-AE3A-B73D606360EE}"/>
    <dgm:cxn modelId="{B1C8AFDD-1129-4614-B9E3-2D07CBC58C91}" type="presOf" srcId="{73EAB881-7266-4A2A-94E9-E29688F5A9A0}" destId="{B554A8C0-9343-4007-8C8A-CBFD21425FEF}" srcOrd="0" destOrd="0" presId="urn:microsoft.com/office/officeart/2005/8/layout/process1"/>
    <dgm:cxn modelId="{6A6C36D9-08FC-490A-8C38-38B5C1E8F31B}" type="presParOf" srcId="{7C6A2CFA-7FD5-4D4A-831B-9284C3CAA12E}" destId="{1E7AE009-BE22-476F-977B-49FFB74A4316}" srcOrd="0" destOrd="0" presId="urn:microsoft.com/office/officeart/2005/8/layout/process1"/>
    <dgm:cxn modelId="{9164620E-09FA-4D6C-9EBB-245C2D7EE847}" type="presParOf" srcId="{7C6A2CFA-7FD5-4D4A-831B-9284C3CAA12E}" destId="{B554A8C0-9343-4007-8C8A-CBFD21425FEF}" srcOrd="1" destOrd="0" presId="urn:microsoft.com/office/officeart/2005/8/layout/process1"/>
    <dgm:cxn modelId="{DF24B63E-C24A-405A-A4E6-C8CBBC164DC8}" type="presParOf" srcId="{B554A8C0-9343-4007-8C8A-CBFD21425FEF}" destId="{C74A284A-9E9E-42F5-83F6-269F1BFA26CD}" srcOrd="0" destOrd="0" presId="urn:microsoft.com/office/officeart/2005/8/layout/process1"/>
    <dgm:cxn modelId="{A2ABF613-EED6-4D6F-BA10-E3FEC889B5D8}" type="presParOf" srcId="{7C6A2CFA-7FD5-4D4A-831B-9284C3CAA12E}" destId="{AA418664-0710-4DFA-8D0A-3C13A5C3D424}" srcOrd="2" destOrd="0" presId="urn:microsoft.com/office/officeart/2005/8/layout/process1"/>
    <dgm:cxn modelId="{37F37228-7772-491F-8AA4-A6FD03B48BC9}" type="presParOf" srcId="{7C6A2CFA-7FD5-4D4A-831B-9284C3CAA12E}" destId="{8231079D-0D28-454C-BE29-806CDA5E51F9}" srcOrd="3" destOrd="0" presId="urn:microsoft.com/office/officeart/2005/8/layout/process1"/>
    <dgm:cxn modelId="{F29ECEA7-DFC4-4E24-8C65-BFBDB80F0D3F}" type="presParOf" srcId="{8231079D-0D28-454C-BE29-806CDA5E51F9}" destId="{8DEB0DE6-C98F-4A0B-B549-146FC88E7AFB}" srcOrd="0" destOrd="0" presId="urn:microsoft.com/office/officeart/2005/8/layout/process1"/>
    <dgm:cxn modelId="{7FFFF862-C42D-4700-A1EB-55D36E4816C8}" type="presParOf" srcId="{7C6A2CFA-7FD5-4D4A-831B-9284C3CAA12E}" destId="{976F2464-093A-48ED-8E7D-D0104EFC69C9}"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1A11928-DB29-460A-9135-12019B50695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SG"/>
        </a:p>
      </dgm:t>
    </dgm:pt>
    <dgm:pt modelId="{2BE2060A-DE73-43FD-90B7-3CC7265E0C48}">
      <dgm:prSet phldrT="[Text]"/>
      <dgm:spPr/>
      <dgm:t>
        <a:bodyPr/>
        <a:lstStyle/>
        <a:p>
          <a:r>
            <a:rPr lang="en-GB" dirty="0"/>
            <a:t>Word “club”</a:t>
          </a:r>
          <a:endParaRPr lang="en-SG" dirty="0"/>
        </a:p>
      </dgm:t>
    </dgm:pt>
    <dgm:pt modelId="{E0093424-2C8D-4AC1-B5E6-3F3EB1588F5C}" type="parTrans" cxnId="{939098E8-F5FE-4336-B4D8-10C719591928}">
      <dgm:prSet/>
      <dgm:spPr/>
      <dgm:t>
        <a:bodyPr/>
        <a:lstStyle/>
        <a:p>
          <a:endParaRPr lang="en-SG"/>
        </a:p>
      </dgm:t>
    </dgm:pt>
    <dgm:pt modelId="{AF239B2E-B1CB-4DB6-94A9-11241A083AF2}" type="sibTrans" cxnId="{939098E8-F5FE-4336-B4D8-10C719591928}">
      <dgm:prSet/>
      <dgm:spPr/>
      <dgm:t>
        <a:bodyPr/>
        <a:lstStyle/>
        <a:p>
          <a:endParaRPr lang="en-SG"/>
        </a:p>
      </dgm:t>
    </dgm:pt>
    <dgm:pt modelId="{D79DB842-A6F3-4B3F-970B-6EC0AC7947CE}" type="asst">
      <dgm:prSet phldrT="[Text]"/>
      <dgm:spPr/>
      <dgm:t>
        <a:bodyPr/>
        <a:lstStyle/>
        <a:p>
          <a:r>
            <a:rPr lang="en-GB" dirty="0"/>
            <a:t>Context</a:t>
          </a:r>
          <a:endParaRPr lang="en-SG" dirty="0"/>
        </a:p>
      </dgm:t>
    </dgm:pt>
    <dgm:pt modelId="{1E1B18F4-8016-47C7-9B70-A1F119FC90BE}" type="parTrans" cxnId="{AF6D85EF-E6B6-4814-96F0-1D59D2A64693}">
      <dgm:prSet/>
      <dgm:spPr/>
      <dgm:t>
        <a:bodyPr/>
        <a:lstStyle/>
        <a:p>
          <a:endParaRPr lang="en-SG"/>
        </a:p>
      </dgm:t>
    </dgm:pt>
    <dgm:pt modelId="{94D3AC8B-AA94-4688-AA7D-5C6A21BC3B03}" type="sibTrans" cxnId="{AF6D85EF-E6B6-4814-96F0-1D59D2A64693}">
      <dgm:prSet/>
      <dgm:spPr/>
      <dgm:t>
        <a:bodyPr/>
        <a:lstStyle/>
        <a:p>
          <a:endParaRPr lang="en-SG"/>
        </a:p>
      </dgm:t>
    </dgm:pt>
    <dgm:pt modelId="{79F0585A-3286-4E59-BB7E-EF1BE4C65853}">
      <dgm:prSet phldrT="[Text]"/>
      <dgm:spPr/>
      <dgm:t>
        <a:bodyPr/>
        <a:lstStyle/>
        <a:p>
          <a:r>
            <a:rPr lang="en-GB" dirty="0"/>
            <a:t>Embedding vector for “club” as in a nightclub</a:t>
          </a:r>
          <a:endParaRPr lang="en-SG" dirty="0"/>
        </a:p>
      </dgm:t>
    </dgm:pt>
    <dgm:pt modelId="{3FDAD788-97D9-47B1-A425-7815102734FC}" type="parTrans" cxnId="{C45EED6E-4816-4415-B70F-112D578014E1}">
      <dgm:prSet/>
      <dgm:spPr/>
      <dgm:t>
        <a:bodyPr/>
        <a:lstStyle/>
        <a:p>
          <a:endParaRPr lang="en-SG"/>
        </a:p>
      </dgm:t>
    </dgm:pt>
    <dgm:pt modelId="{2C05B54B-1C04-4BEE-845C-070644FD3BA7}" type="sibTrans" cxnId="{C45EED6E-4816-4415-B70F-112D578014E1}">
      <dgm:prSet/>
      <dgm:spPr/>
      <dgm:t>
        <a:bodyPr/>
        <a:lstStyle/>
        <a:p>
          <a:endParaRPr lang="en-SG"/>
        </a:p>
      </dgm:t>
    </dgm:pt>
    <dgm:pt modelId="{BD1D3F75-489E-45EA-8078-AFB2D97EA9E9}">
      <dgm:prSet phldrT="[Text]"/>
      <dgm:spPr/>
      <dgm:t>
        <a:bodyPr/>
        <a:lstStyle/>
        <a:p>
          <a:r>
            <a:rPr lang="en-GB" dirty="0"/>
            <a:t>Embedding vector for “club” as in a club sandwich</a:t>
          </a:r>
          <a:endParaRPr lang="en-SG" dirty="0"/>
        </a:p>
      </dgm:t>
    </dgm:pt>
    <dgm:pt modelId="{02F94B59-4F2E-4BCD-8B69-DA0FDA4BE498}" type="parTrans" cxnId="{EBAE5B4F-C992-4F63-AB17-4114AEB65E79}">
      <dgm:prSet/>
      <dgm:spPr/>
      <dgm:t>
        <a:bodyPr/>
        <a:lstStyle/>
        <a:p>
          <a:endParaRPr lang="en-SG"/>
        </a:p>
      </dgm:t>
    </dgm:pt>
    <dgm:pt modelId="{38F0B6C4-5C2E-4B8F-9220-41B83B9FD8DA}" type="sibTrans" cxnId="{EBAE5B4F-C992-4F63-AB17-4114AEB65E79}">
      <dgm:prSet/>
      <dgm:spPr/>
      <dgm:t>
        <a:bodyPr/>
        <a:lstStyle/>
        <a:p>
          <a:endParaRPr lang="en-SG"/>
        </a:p>
      </dgm:t>
    </dgm:pt>
    <dgm:pt modelId="{0C35D6B3-DFC2-4D34-893F-E0126E28A8A8}">
      <dgm:prSet phldrT="[Text]"/>
      <dgm:spPr/>
      <dgm:t>
        <a:bodyPr/>
        <a:lstStyle/>
        <a:p>
          <a:r>
            <a:rPr lang="en-GB" dirty="0"/>
            <a:t>Etc.</a:t>
          </a:r>
          <a:endParaRPr lang="en-SG" dirty="0"/>
        </a:p>
      </dgm:t>
    </dgm:pt>
    <dgm:pt modelId="{D75E96F2-0EC8-4BBD-9E32-008124E3DB22}" type="parTrans" cxnId="{A64AB0F9-ABC6-4DEB-BAF4-DD84751EBFE1}">
      <dgm:prSet/>
      <dgm:spPr/>
      <dgm:t>
        <a:bodyPr/>
        <a:lstStyle/>
        <a:p>
          <a:endParaRPr lang="en-SG"/>
        </a:p>
      </dgm:t>
    </dgm:pt>
    <dgm:pt modelId="{6E547835-2E9C-4582-8F23-C4BB4C892898}" type="sibTrans" cxnId="{A64AB0F9-ABC6-4DEB-BAF4-DD84751EBFE1}">
      <dgm:prSet/>
      <dgm:spPr/>
      <dgm:t>
        <a:bodyPr/>
        <a:lstStyle/>
        <a:p>
          <a:endParaRPr lang="en-SG"/>
        </a:p>
      </dgm:t>
    </dgm:pt>
    <dgm:pt modelId="{144E464C-3A47-42BD-86FA-013AD92693A2}" type="pres">
      <dgm:prSet presAssocID="{F1A11928-DB29-460A-9135-12019B506951}" presName="hierChild1" presStyleCnt="0">
        <dgm:presLayoutVars>
          <dgm:orgChart val="1"/>
          <dgm:chPref val="1"/>
          <dgm:dir/>
          <dgm:animOne val="branch"/>
          <dgm:animLvl val="lvl"/>
          <dgm:resizeHandles/>
        </dgm:presLayoutVars>
      </dgm:prSet>
      <dgm:spPr/>
    </dgm:pt>
    <dgm:pt modelId="{8D1B310C-5097-4560-8A00-10926E361073}" type="pres">
      <dgm:prSet presAssocID="{2BE2060A-DE73-43FD-90B7-3CC7265E0C48}" presName="hierRoot1" presStyleCnt="0">
        <dgm:presLayoutVars>
          <dgm:hierBranch val="init"/>
        </dgm:presLayoutVars>
      </dgm:prSet>
      <dgm:spPr/>
    </dgm:pt>
    <dgm:pt modelId="{523C04A3-B3F9-4D6A-A14F-4EFFC11B21E5}" type="pres">
      <dgm:prSet presAssocID="{2BE2060A-DE73-43FD-90B7-3CC7265E0C48}" presName="rootComposite1" presStyleCnt="0"/>
      <dgm:spPr/>
    </dgm:pt>
    <dgm:pt modelId="{32C067E4-A13B-4705-9B26-A9B27884C75D}" type="pres">
      <dgm:prSet presAssocID="{2BE2060A-DE73-43FD-90B7-3CC7265E0C48}" presName="rootText1" presStyleLbl="node0" presStyleIdx="0" presStyleCnt="1">
        <dgm:presLayoutVars>
          <dgm:chPref val="3"/>
        </dgm:presLayoutVars>
      </dgm:prSet>
      <dgm:spPr/>
    </dgm:pt>
    <dgm:pt modelId="{72AB7737-CB8C-4315-8111-69EA75FCB83B}" type="pres">
      <dgm:prSet presAssocID="{2BE2060A-DE73-43FD-90B7-3CC7265E0C48}" presName="rootConnector1" presStyleLbl="node1" presStyleIdx="0" presStyleCnt="0"/>
      <dgm:spPr/>
    </dgm:pt>
    <dgm:pt modelId="{D72D47E2-1749-47C7-808A-68F5136084EC}" type="pres">
      <dgm:prSet presAssocID="{2BE2060A-DE73-43FD-90B7-3CC7265E0C48}" presName="hierChild2" presStyleCnt="0"/>
      <dgm:spPr/>
    </dgm:pt>
    <dgm:pt modelId="{043AC1F9-4662-4474-8835-32B170906E37}" type="pres">
      <dgm:prSet presAssocID="{3FDAD788-97D9-47B1-A425-7815102734FC}" presName="Name37" presStyleLbl="parChTrans1D2" presStyleIdx="0" presStyleCnt="4"/>
      <dgm:spPr/>
    </dgm:pt>
    <dgm:pt modelId="{C2516AEB-048E-4158-9D73-FCE45CB3C74F}" type="pres">
      <dgm:prSet presAssocID="{79F0585A-3286-4E59-BB7E-EF1BE4C65853}" presName="hierRoot2" presStyleCnt="0">
        <dgm:presLayoutVars>
          <dgm:hierBranch val="init"/>
        </dgm:presLayoutVars>
      </dgm:prSet>
      <dgm:spPr/>
    </dgm:pt>
    <dgm:pt modelId="{DBFAE5D9-EEE2-487F-BBE0-30AFB7855536}" type="pres">
      <dgm:prSet presAssocID="{79F0585A-3286-4E59-BB7E-EF1BE4C65853}" presName="rootComposite" presStyleCnt="0"/>
      <dgm:spPr/>
    </dgm:pt>
    <dgm:pt modelId="{7C2C7998-F075-4F89-A7D3-DF6C29073AE0}" type="pres">
      <dgm:prSet presAssocID="{79F0585A-3286-4E59-BB7E-EF1BE4C65853}" presName="rootText" presStyleLbl="node2" presStyleIdx="0" presStyleCnt="3" custScaleY="312904">
        <dgm:presLayoutVars>
          <dgm:chPref val="3"/>
        </dgm:presLayoutVars>
      </dgm:prSet>
      <dgm:spPr/>
    </dgm:pt>
    <dgm:pt modelId="{9CFB590D-7330-4F8F-B776-E6CC2745D0C0}" type="pres">
      <dgm:prSet presAssocID="{79F0585A-3286-4E59-BB7E-EF1BE4C65853}" presName="rootConnector" presStyleLbl="node2" presStyleIdx="0" presStyleCnt="3"/>
      <dgm:spPr/>
    </dgm:pt>
    <dgm:pt modelId="{4A37D8CF-6F1B-4046-BDC4-79AC81406D77}" type="pres">
      <dgm:prSet presAssocID="{79F0585A-3286-4E59-BB7E-EF1BE4C65853}" presName="hierChild4" presStyleCnt="0"/>
      <dgm:spPr/>
    </dgm:pt>
    <dgm:pt modelId="{68A7F300-BCF8-4A31-AA2D-7A4317F00507}" type="pres">
      <dgm:prSet presAssocID="{79F0585A-3286-4E59-BB7E-EF1BE4C65853}" presName="hierChild5" presStyleCnt="0"/>
      <dgm:spPr/>
    </dgm:pt>
    <dgm:pt modelId="{867929C4-C672-4D01-803E-2C6B4939A8D7}" type="pres">
      <dgm:prSet presAssocID="{02F94B59-4F2E-4BCD-8B69-DA0FDA4BE498}" presName="Name37" presStyleLbl="parChTrans1D2" presStyleIdx="1" presStyleCnt="4"/>
      <dgm:spPr/>
    </dgm:pt>
    <dgm:pt modelId="{C1827D05-EF00-42F4-A34C-13B59D24A9C6}" type="pres">
      <dgm:prSet presAssocID="{BD1D3F75-489E-45EA-8078-AFB2D97EA9E9}" presName="hierRoot2" presStyleCnt="0">
        <dgm:presLayoutVars>
          <dgm:hierBranch val="init"/>
        </dgm:presLayoutVars>
      </dgm:prSet>
      <dgm:spPr/>
    </dgm:pt>
    <dgm:pt modelId="{22A62905-B817-450D-8E8E-8DB38B04BFA0}" type="pres">
      <dgm:prSet presAssocID="{BD1D3F75-489E-45EA-8078-AFB2D97EA9E9}" presName="rootComposite" presStyleCnt="0"/>
      <dgm:spPr/>
    </dgm:pt>
    <dgm:pt modelId="{9EFB4F08-C3D4-4047-BBC1-F80856506BD8}" type="pres">
      <dgm:prSet presAssocID="{BD1D3F75-489E-45EA-8078-AFB2D97EA9E9}" presName="rootText" presStyleLbl="node2" presStyleIdx="1" presStyleCnt="3" custScaleY="312904">
        <dgm:presLayoutVars>
          <dgm:chPref val="3"/>
        </dgm:presLayoutVars>
      </dgm:prSet>
      <dgm:spPr/>
    </dgm:pt>
    <dgm:pt modelId="{76FF15DE-0C33-4D54-8A3C-0D0561B72B58}" type="pres">
      <dgm:prSet presAssocID="{BD1D3F75-489E-45EA-8078-AFB2D97EA9E9}" presName="rootConnector" presStyleLbl="node2" presStyleIdx="1" presStyleCnt="3"/>
      <dgm:spPr/>
    </dgm:pt>
    <dgm:pt modelId="{428689EA-8D47-487F-8466-ABACC12581C2}" type="pres">
      <dgm:prSet presAssocID="{BD1D3F75-489E-45EA-8078-AFB2D97EA9E9}" presName="hierChild4" presStyleCnt="0"/>
      <dgm:spPr/>
    </dgm:pt>
    <dgm:pt modelId="{3D3F5A3D-4581-4192-ACC8-D856EEF46BDE}" type="pres">
      <dgm:prSet presAssocID="{BD1D3F75-489E-45EA-8078-AFB2D97EA9E9}" presName="hierChild5" presStyleCnt="0"/>
      <dgm:spPr/>
    </dgm:pt>
    <dgm:pt modelId="{4ADB3C62-8451-4FE7-8F66-ED2AF2ABF230}" type="pres">
      <dgm:prSet presAssocID="{D75E96F2-0EC8-4BBD-9E32-008124E3DB22}" presName="Name37" presStyleLbl="parChTrans1D2" presStyleIdx="2" presStyleCnt="4"/>
      <dgm:spPr/>
    </dgm:pt>
    <dgm:pt modelId="{2FE34772-F05A-4125-8560-C816E9DCF16D}" type="pres">
      <dgm:prSet presAssocID="{0C35D6B3-DFC2-4D34-893F-E0126E28A8A8}" presName="hierRoot2" presStyleCnt="0">
        <dgm:presLayoutVars>
          <dgm:hierBranch val="init"/>
        </dgm:presLayoutVars>
      </dgm:prSet>
      <dgm:spPr/>
    </dgm:pt>
    <dgm:pt modelId="{1085D3EA-324D-4105-AE62-7D140EF8EC9B}" type="pres">
      <dgm:prSet presAssocID="{0C35D6B3-DFC2-4D34-893F-E0126E28A8A8}" presName="rootComposite" presStyleCnt="0"/>
      <dgm:spPr/>
    </dgm:pt>
    <dgm:pt modelId="{CA2ACF9C-3690-4111-8E63-133EF5771E55}" type="pres">
      <dgm:prSet presAssocID="{0C35D6B3-DFC2-4D34-893F-E0126E28A8A8}" presName="rootText" presStyleLbl="node2" presStyleIdx="2" presStyleCnt="3" custScaleY="312904">
        <dgm:presLayoutVars>
          <dgm:chPref val="3"/>
        </dgm:presLayoutVars>
      </dgm:prSet>
      <dgm:spPr/>
    </dgm:pt>
    <dgm:pt modelId="{DC8EEE72-F59F-4EC0-B496-9EBE6788C667}" type="pres">
      <dgm:prSet presAssocID="{0C35D6B3-DFC2-4D34-893F-E0126E28A8A8}" presName="rootConnector" presStyleLbl="node2" presStyleIdx="2" presStyleCnt="3"/>
      <dgm:spPr/>
    </dgm:pt>
    <dgm:pt modelId="{6F9FE800-1597-457B-8C1A-1EEE8C5E234C}" type="pres">
      <dgm:prSet presAssocID="{0C35D6B3-DFC2-4D34-893F-E0126E28A8A8}" presName="hierChild4" presStyleCnt="0"/>
      <dgm:spPr/>
    </dgm:pt>
    <dgm:pt modelId="{AC249A8C-549F-47E5-A969-41339FA54B18}" type="pres">
      <dgm:prSet presAssocID="{0C35D6B3-DFC2-4D34-893F-E0126E28A8A8}" presName="hierChild5" presStyleCnt="0"/>
      <dgm:spPr/>
    </dgm:pt>
    <dgm:pt modelId="{31B57D01-CD14-4BB0-836C-4F4E2D7B98AA}" type="pres">
      <dgm:prSet presAssocID="{2BE2060A-DE73-43FD-90B7-3CC7265E0C48}" presName="hierChild3" presStyleCnt="0"/>
      <dgm:spPr/>
    </dgm:pt>
    <dgm:pt modelId="{B05BE47F-62BC-48E4-9605-9F475E4B155D}" type="pres">
      <dgm:prSet presAssocID="{1E1B18F4-8016-47C7-9B70-A1F119FC90BE}" presName="Name111" presStyleLbl="parChTrans1D2" presStyleIdx="3" presStyleCnt="4"/>
      <dgm:spPr/>
    </dgm:pt>
    <dgm:pt modelId="{57B19589-2535-46FA-9D7E-024427FCF647}" type="pres">
      <dgm:prSet presAssocID="{D79DB842-A6F3-4B3F-970B-6EC0AC7947CE}" presName="hierRoot3" presStyleCnt="0">
        <dgm:presLayoutVars>
          <dgm:hierBranch val="init"/>
        </dgm:presLayoutVars>
      </dgm:prSet>
      <dgm:spPr/>
    </dgm:pt>
    <dgm:pt modelId="{518221E5-CD7F-440B-B46C-73693D4F25C0}" type="pres">
      <dgm:prSet presAssocID="{D79DB842-A6F3-4B3F-970B-6EC0AC7947CE}" presName="rootComposite3" presStyleCnt="0"/>
      <dgm:spPr/>
    </dgm:pt>
    <dgm:pt modelId="{D5B2972F-92D8-4965-A0CC-ABE090EE2152}" type="pres">
      <dgm:prSet presAssocID="{D79DB842-A6F3-4B3F-970B-6EC0AC7947CE}" presName="rootText3" presStyleLbl="asst1" presStyleIdx="0" presStyleCnt="1">
        <dgm:presLayoutVars>
          <dgm:chPref val="3"/>
        </dgm:presLayoutVars>
      </dgm:prSet>
      <dgm:spPr/>
    </dgm:pt>
    <dgm:pt modelId="{131FBDDD-D49D-4AE9-B33C-096A6DDC9B29}" type="pres">
      <dgm:prSet presAssocID="{D79DB842-A6F3-4B3F-970B-6EC0AC7947CE}" presName="rootConnector3" presStyleLbl="asst1" presStyleIdx="0" presStyleCnt="1"/>
      <dgm:spPr/>
    </dgm:pt>
    <dgm:pt modelId="{67312562-4E04-4621-B6CF-052A68DF5890}" type="pres">
      <dgm:prSet presAssocID="{D79DB842-A6F3-4B3F-970B-6EC0AC7947CE}" presName="hierChild6" presStyleCnt="0"/>
      <dgm:spPr/>
    </dgm:pt>
    <dgm:pt modelId="{6AD92A1C-9202-44D1-A4FD-3EDA8B9C623B}" type="pres">
      <dgm:prSet presAssocID="{D79DB842-A6F3-4B3F-970B-6EC0AC7947CE}" presName="hierChild7" presStyleCnt="0"/>
      <dgm:spPr/>
    </dgm:pt>
  </dgm:ptLst>
  <dgm:cxnLst>
    <dgm:cxn modelId="{460E2605-DFF8-4DC8-9ACA-58E66C16EC90}" type="presOf" srcId="{3FDAD788-97D9-47B1-A425-7815102734FC}" destId="{043AC1F9-4662-4474-8835-32B170906E37}" srcOrd="0" destOrd="0" presId="urn:microsoft.com/office/officeart/2005/8/layout/orgChart1"/>
    <dgm:cxn modelId="{9554741E-DF8D-4A55-B684-E2C6BB64373E}" type="presOf" srcId="{BD1D3F75-489E-45EA-8078-AFB2D97EA9E9}" destId="{9EFB4F08-C3D4-4047-BBC1-F80856506BD8}" srcOrd="0" destOrd="0" presId="urn:microsoft.com/office/officeart/2005/8/layout/orgChart1"/>
    <dgm:cxn modelId="{84ED0B34-8111-4C28-8364-25E12968D37B}" type="presOf" srcId="{2BE2060A-DE73-43FD-90B7-3CC7265E0C48}" destId="{72AB7737-CB8C-4315-8111-69EA75FCB83B}" srcOrd="1" destOrd="0" presId="urn:microsoft.com/office/officeart/2005/8/layout/orgChart1"/>
    <dgm:cxn modelId="{248A145E-7013-4919-B3D2-C8CF8CACB906}" type="presOf" srcId="{D75E96F2-0EC8-4BBD-9E32-008124E3DB22}" destId="{4ADB3C62-8451-4FE7-8F66-ED2AF2ABF230}" srcOrd="0" destOrd="0" presId="urn:microsoft.com/office/officeart/2005/8/layout/orgChart1"/>
    <dgm:cxn modelId="{15771C62-85A4-4E6B-BB61-287DC5FCEBD2}" type="presOf" srcId="{F1A11928-DB29-460A-9135-12019B506951}" destId="{144E464C-3A47-42BD-86FA-013AD92693A2}" srcOrd="0" destOrd="0" presId="urn:microsoft.com/office/officeart/2005/8/layout/orgChart1"/>
    <dgm:cxn modelId="{F678996C-CFA1-4D1B-9228-842BBF39966B}" type="presOf" srcId="{0C35D6B3-DFC2-4D34-893F-E0126E28A8A8}" destId="{CA2ACF9C-3690-4111-8E63-133EF5771E55}" srcOrd="0" destOrd="0" presId="urn:microsoft.com/office/officeart/2005/8/layout/orgChart1"/>
    <dgm:cxn modelId="{C45EED6E-4816-4415-B70F-112D578014E1}" srcId="{2BE2060A-DE73-43FD-90B7-3CC7265E0C48}" destId="{79F0585A-3286-4E59-BB7E-EF1BE4C65853}" srcOrd="1" destOrd="0" parTransId="{3FDAD788-97D9-47B1-A425-7815102734FC}" sibTransId="{2C05B54B-1C04-4BEE-845C-070644FD3BA7}"/>
    <dgm:cxn modelId="{EBAE5B4F-C992-4F63-AB17-4114AEB65E79}" srcId="{2BE2060A-DE73-43FD-90B7-3CC7265E0C48}" destId="{BD1D3F75-489E-45EA-8078-AFB2D97EA9E9}" srcOrd="2" destOrd="0" parTransId="{02F94B59-4F2E-4BCD-8B69-DA0FDA4BE498}" sibTransId="{38F0B6C4-5C2E-4B8F-9220-41B83B9FD8DA}"/>
    <dgm:cxn modelId="{40446C52-CD11-4193-965B-240FCB0F1A41}" type="presOf" srcId="{79F0585A-3286-4E59-BB7E-EF1BE4C65853}" destId="{9CFB590D-7330-4F8F-B776-E6CC2745D0C0}" srcOrd="1" destOrd="0" presId="urn:microsoft.com/office/officeart/2005/8/layout/orgChart1"/>
    <dgm:cxn modelId="{7BE1207E-0E61-4FE0-BFF5-D956B5FDB1D4}" type="presOf" srcId="{BD1D3F75-489E-45EA-8078-AFB2D97EA9E9}" destId="{76FF15DE-0C33-4D54-8A3C-0D0561B72B58}" srcOrd="1" destOrd="0" presId="urn:microsoft.com/office/officeart/2005/8/layout/orgChart1"/>
    <dgm:cxn modelId="{27D581C4-8452-487C-B920-F5676A3546F3}" type="presOf" srcId="{0C35D6B3-DFC2-4D34-893F-E0126E28A8A8}" destId="{DC8EEE72-F59F-4EC0-B496-9EBE6788C667}" srcOrd="1" destOrd="0" presId="urn:microsoft.com/office/officeart/2005/8/layout/orgChart1"/>
    <dgm:cxn modelId="{227159E0-9847-45BA-B3ED-C054C31D4AE2}" type="presOf" srcId="{D79DB842-A6F3-4B3F-970B-6EC0AC7947CE}" destId="{D5B2972F-92D8-4965-A0CC-ABE090EE2152}" srcOrd="0" destOrd="0" presId="urn:microsoft.com/office/officeart/2005/8/layout/orgChart1"/>
    <dgm:cxn modelId="{8FC6BBE4-82AA-45B5-9A5F-FDAA72712EF2}" type="presOf" srcId="{1E1B18F4-8016-47C7-9B70-A1F119FC90BE}" destId="{B05BE47F-62BC-48E4-9605-9F475E4B155D}" srcOrd="0" destOrd="0" presId="urn:microsoft.com/office/officeart/2005/8/layout/orgChart1"/>
    <dgm:cxn modelId="{BA7E41E6-54EF-4D42-A931-455F7890DDA7}" type="presOf" srcId="{79F0585A-3286-4E59-BB7E-EF1BE4C65853}" destId="{7C2C7998-F075-4F89-A7D3-DF6C29073AE0}" srcOrd="0" destOrd="0" presId="urn:microsoft.com/office/officeart/2005/8/layout/orgChart1"/>
    <dgm:cxn modelId="{813CADE6-B60B-4002-B077-73FEA8CA27FB}" type="presOf" srcId="{02F94B59-4F2E-4BCD-8B69-DA0FDA4BE498}" destId="{867929C4-C672-4D01-803E-2C6B4939A8D7}" srcOrd="0" destOrd="0" presId="urn:microsoft.com/office/officeart/2005/8/layout/orgChart1"/>
    <dgm:cxn modelId="{939098E8-F5FE-4336-B4D8-10C719591928}" srcId="{F1A11928-DB29-460A-9135-12019B506951}" destId="{2BE2060A-DE73-43FD-90B7-3CC7265E0C48}" srcOrd="0" destOrd="0" parTransId="{E0093424-2C8D-4AC1-B5E6-3F3EB1588F5C}" sibTransId="{AF239B2E-B1CB-4DB6-94A9-11241A083AF2}"/>
    <dgm:cxn modelId="{8242ABEC-DE61-4D9D-AEE7-D305DFCF246D}" type="presOf" srcId="{D79DB842-A6F3-4B3F-970B-6EC0AC7947CE}" destId="{131FBDDD-D49D-4AE9-B33C-096A6DDC9B29}" srcOrd="1" destOrd="0" presId="urn:microsoft.com/office/officeart/2005/8/layout/orgChart1"/>
    <dgm:cxn modelId="{393496EE-D9E1-4E19-91BD-0B3D7D601F8E}" type="presOf" srcId="{2BE2060A-DE73-43FD-90B7-3CC7265E0C48}" destId="{32C067E4-A13B-4705-9B26-A9B27884C75D}" srcOrd="0" destOrd="0" presId="urn:microsoft.com/office/officeart/2005/8/layout/orgChart1"/>
    <dgm:cxn modelId="{AF6D85EF-E6B6-4814-96F0-1D59D2A64693}" srcId="{2BE2060A-DE73-43FD-90B7-3CC7265E0C48}" destId="{D79DB842-A6F3-4B3F-970B-6EC0AC7947CE}" srcOrd="0" destOrd="0" parTransId="{1E1B18F4-8016-47C7-9B70-A1F119FC90BE}" sibTransId="{94D3AC8B-AA94-4688-AA7D-5C6A21BC3B03}"/>
    <dgm:cxn modelId="{A64AB0F9-ABC6-4DEB-BAF4-DD84751EBFE1}" srcId="{2BE2060A-DE73-43FD-90B7-3CC7265E0C48}" destId="{0C35D6B3-DFC2-4D34-893F-E0126E28A8A8}" srcOrd="3" destOrd="0" parTransId="{D75E96F2-0EC8-4BBD-9E32-008124E3DB22}" sibTransId="{6E547835-2E9C-4582-8F23-C4BB4C892898}"/>
    <dgm:cxn modelId="{9247034C-DB11-4109-8DF3-88DE24566850}" type="presParOf" srcId="{144E464C-3A47-42BD-86FA-013AD92693A2}" destId="{8D1B310C-5097-4560-8A00-10926E361073}" srcOrd="0" destOrd="0" presId="urn:microsoft.com/office/officeart/2005/8/layout/orgChart1"/>
    <dgm:cxn modelId="{AE1C0F87-22F3-483F-A4CD-F7CEA366E1DC}" type="presParOf" srcId="{8D1B310C-5097-4560-8A00-10926E361073}" destId="{523C04A3-B3F9-4D6A-A14F-4EFFC11B21E5}" srcOrd="0" destOrd="0" presId="urn:microsoft.com/office/officeart/2005/8/layout/orgChart1"/>
    <dgm:cxn modelId="{F9662889-B656-4E93-8047-84669B9554E8}" type="presParOf" srcId="{523C04A3-B3F9-4D6A-A14F-4EFFC11B21E5}" destId="{32C067E4-A13B-4705-9B26-A9B27884C75D}" srcOrd="0" destOrd="0" presId="urn:microsoft.com/office/officeart/2005/8/layout/orgChart1"/>
    <dgm:cxn modelId="{69A3D965-C7E2-4530-9037-6CDF6A6FB6DE}" type="presParOf" srcId="{523C04A3-B3F9-4D6A-A14F-4EFFC11B21E5}" destId="{72AB7737-CB8C-4315-8111-69EA75FCB83B}" srcOrd="1" destOrd="0" presId="urn:microsoft.com/office/officeart/2005/8/layout/orgChart1"/>
    <dgm:cxn modelId="{B67B7701-61A1-4867-A96D-FC731759F86A}" type="presParOf" srcId="{8D1B310C-5097-4560-8A00-10926E361073}" destId="{D72D47E2-1749-47C7-808A-68F5136084EC}" srcOrd="1" destOrd="0" presId="urn:microsoft.com/office/officeart/2005/8/layout/orgChart1"/>
    <dgm:cxn modelId="{2D3372B4-7475-477B-AE8F-ABC0F139F341}" type="presParOf" srcId="{D72D47E2-1749-47C7-808A-68F5136084EC}" destId="{043AC1F9-4662-4474-8835-32B170906E37}" srcOrd="0" destOrd="0" presId="urn:microsoft.com/office/officeart/2005/8/layout/orgChart1"/>
    <dgm:cxn modelId="{EC5DBA8C-31EF-4650-8089-2BD3C120CA52}" type="presParOf" srcId="{D72D47E2-1749-47C7-808A-68F5136084EC}" destId="{C2516AEB-048E-4158-9D73-FCE45CB3C74F}" srcOrd="1" destOrd="0" presId="urn:microsoft.com/office/officeart/2005/8/layout/orgChart1"/>
    <dgm:cxn modelId="{22F0A209-EFB2-454A-8D1F-D9A2508C4C38}" type="presParOf" srcId="{C2516AEB-048E-4158-9D73-FCE45CB3C74F}" destId="{DBFAE5D9-EEE2-487F-BBE0-30AFB7855536}" srcOrd="0" destOrd="0" presId="urn:microsoft.com/office/officeart/2005/8/layout/orgChart1"/>
    <dgm:cxn modelId="{F92C7B7D-88C6-4280-B4BD-3AB996E67783}" type="presParOf" srcId="{DBFAE5D9-EEE2-487F-BBE0-30AFB7855536}" destId="{7C2C7998-F075-4F89-A7D3-DF6C29073AE0}" srcOrd="0" destOrd="0" presId="urn:microsoft.com/office/officeart/2005/8/layout/orgChart1"/>
    <dgm:cxn modelId="{2CBF9945-328F-4239-8833-B5FE53E90CF2}" type="presParOf" srcId="{DBFAE5D9-EEE2-487F-BBE0-30AFB7855536}" destId="{9CFB590D-7330-4F8F-B776-E6CC2745D0C0}" srcOrd="1" destOrd="0" presId="urn:microsoft.com/office/officeart/2005/8/layout/orgChart1"/>
    <dgm:cxn modelId="{308DCE1F-EE71-4DB5-96F8-683F569B46E1}" type="presParOf" srcId="{C2516AEB-048E-4158-9D73-FCE45CB3C74F}" destId="{4A37D8CF-6F1B-4046-BDC4-79AC81406D77}" srcOrd="1" destOrd="0" presId="urn:microsoft.com/office/officeart/2005/8/layout/orgChart1"/>
    <dgm:cxn modelId="{72C8CDCC-B3DA-4123-A500-67495C32D6F3}" type="presParOf" srcId="{C2516AEB-048E-4158-9D73-FCE45CB3C74F}" destId="{68A7F300-BCF8-4A31-AA2D-7A4317F00507}" srcOrd="2" destOrd="0" presId="urn:microsoft.com/office/officeart/2005/8/layout/orgChart1"/>
    <dgm:cxn modelId="{D53544A9-591A-4D2D-B7D1-9F3B295B25D5}" type="presParOf" srcId="{D72D47E2-1749-47C7-808A-68F5136084EC}" destId="{867929C4-C672-4D01-803E-2C6B4939A8D7}" srcOrd="2" destOrd="0" presId="urn:microsoft.com/office/officeart/2005/8/layout/orgChart1"/>
    <dgm:cxn modelId="{A1011AD2-937F-4BDD-9C54-0568C8CBAEE8}" type="presParOf" srcId="{D72D47E2-1749-47C7-808A-68F5136084EC}" destId="{C1827D05-EF00-42F4-A34C-13B59D24A9C6}" srcOrd="3" destOrd="0" presId="urn:microsoft.com/office/officeart/2005/8/layout/orgChart1"/>
    <dgm:cxn modelId="{A870F215-96E1-4637-9619-22B73ED63602}" type="presParOf" srcId="{C1827D05-EF00-42F4-A34C-13B59D24A9C6}" destId="{22A62905-B817-450D-8E8E-8DB38B04BFA0}" srcOrd="0" destOrd="0" presId="urn:microsoft.com/office/officeart/2005/8/layout/orgChart1"/>
    <dgm:cxn modelId="{8D35405C-7EF5-4586-9D3A-5ED90CD6AF48}" type="presParOf" srcId="{22A62905-B817-450D-8E8E-8DB38B04BFA0}" destId="{9EFB4F08-C3D4-4047-BBC1-F80856506BD8}" srcOrd="0" destOrd="0" presId="urn:microsoft.com/office/officeart/2005/8/layout/orgChart1"/>
    <dgm:cxn modelId="{6781FC17-771E-4E48-880E-1E0D3899E236}" type="presParOf" srcId="{22A62905-B817-450D-8E8E-8DB38B04BFA0}" destId="{76FF15DE-0C33-4D54-8A3C-0D0561B72B58}" srcOrd="1" destOrd="0" presId="urn:microsoft.com/office/officeart/2005/8/layout/orgChart1"/>
    <dgm:cxn modelId="{04EE5E72-82C5-406F-BA19-97086AEDC409}" type="presParOf" srcId="{C1827D05-EF00-42F4-A34C-13B59D24A9C6}" destId="{428689EA-8D47-487F-8466-ABACC12581C2}" srcOrd="1" destOrd="0" presId="urn:microsoft.com/office/officeart/2005/8/layout/orgChart1"/>
    <dgm:cxn modelId="{DAD09180-DB1E-431F-96E5-BDC680B241AF}" type="presParOf" srcId="{C1827D05-EF00-42F4-A34C-13B59D24A9C6}" destId="{3D3F5A3D-4581-4192-ACC8-D856EEF46BDE}" srcOrd="2" destOrd="0" presId="urn:microsoft.com/office/officeart/2005/8/layout/orgChart1"/>
    <dgm:cxn modelId="{FF4AABFB-1381-49A1-BA9E-FD5035DBF89A}" type="presParOf" srcId="{D72D47E2-1749-47C7-808A-68F5136084EC}" destId="{4ADB3C62-8451-4FE7-8F66-ED2AF2ABF230}" srcOrd="4" destOrd="0" presId="urn:microsoft.com/office/officeart/2005/8/layout/orgChart1"/>
    <dgm:cxn modelId="{2F334422-F63A-447B-978D-089C944C611F}" type="presParOf" srcId="{D72D47E2-1749-47C7-808A-68F5136084EC}" destId="{2FE34772-F05A-4125-8560-C816E9DCF16D}" srcOrd="5" destOrd="0" presId="urn:microsoft.com/office/officeart/2005/8/layout/orgChart1"/>
    <dgm:cxn modelId="{6AAAE64A-D713-4097-B07A-EE7800D221EA}" type="presParOf" srcId="{2FE34772-F05A-4125-8560-C816E9DCF16D}" destId="{1085D3EA-324D-4105-AE62-7D140EF8EC9B}" srcOrd="0" destOrd="0" presId="urn:microsoft.com/office/officeart/2005/8/layout/orgChart1"/>
    <dgm:cxn modelId="{C8EAB4C8-4B7A-434B-B54C-E5C2027D836A}" type="presParOf" srcId="{1085D3EA-324D-4105-AE62-7D140EF8EC9B}" destId="{CA2ACF9C-3690-4111-8E63-133EF5771E55}" srcOrd="0" destOrd="0" presId="urn:microsoft.com/office/officeart/2005/8/layout/orgChart1"/>
    <dgm:cxn modelId="{7A2DE5F8-1CBD-4C89-8F0A-15C1284238BB}" type="presParOf" srcId="{1085D3EA-324D-4105-AE62-7D140EF8EC9B}" destId="{DC8EEE72-F59F-4EC0-B496-9EBE6788C667}" srcOrd="1" destOrd="0" presId="urn:microsoft.com/office/officeart/2005/8/layout/orgChart1"/>
    <dgm:cxn modelId="{64BCDEC1-CC05-438F-9E58-F1A3F9481A61}" type="presParOf" srcId="{2FE34772-F05A-4125-8560-C816E9DCF16D}" destId="{6F9FE800-1597-457B-8C1A-1EEE8C5E234C}" srcOrd="1" destOrd="0" presId="urn:microsoft.com/office/officeart/2005/8/layout/orgChart1"/>
    <dgm:cxn modelId="{D7EDD021-A458-4F46-935F-A20FE5A028A2}" type="presParOf" srcId="{2FE34772-F05A-4125-8560-C816E9DCF16D}" destId="{AC249A8C-549F-47E5-A969-41339FA54B18}" srcOrd="2" destOrd="0" presId="urn:microsoft.com/office/officeart/2005/8/layout/orgChart1"/>
    <dgm:cxn modelId="{3B98EA7F-8273-4B76-9E77-5E719F3E6E77}" type="presParOf" srcId="{8D1B310C-5097-4560-8A00-10926E361073}" destId="{31B57D01-CD14-4BB0-836C-4F4E2D7B98AA}" srcOrd="2" destOrd="0" presId="urn:microsoft.com/office/officeart/2005/8/layout/orgChart1"/>
    <dgm:cxn modelId="{347562BC-5C06-4FB3-B989-DAA80DA9DCF9}" type="presParOf" srcId="{31B57D01-CD14-4BB0-836C-4F4E2D7B98AA}" destId="{B05BE47F-62BC-48E4-9605-9F475E4B155D}" srcOrd="0" destOrd="0" presId="urn:microsoft.com/office/officeart/2005/8/layout/orgChart1"/>
    <dgm:cxn modelId="{B8A599DC-7FE5-4D19-80CE-ECD4866B18D2}" type="presParOf" srcId="{31B57D01-CD14-4BB0-836C-4F4E2D7B98AA}" destId="{57B19589-2535-46FA-9D7E-024427FCF647}" srcOrd="1" destOrd="0" presId="urn:microsoft.com/office/officeart/2005/8/layout/orgChart1"/>
    <dgm:cxn modelId="{67155176-E15F-4047-89C3-97348C085C80}" type="presParOf" srcId="{57B19589-2535-46FA-9D7E-024427FCF647}" destId="{518221E5-CD7F-440B-B46C-73693D4F25C0}" srcOrd="0" destOrd="0" presId="urn:microsoft.com/office/officeart/2005/8/layout/orgChart1"/>
    <dgm:cxn modelId="{826F7415-9387-4085-B6F4-D88CA67BF1DB}" type="presParOf" srcId="{518221E5-CD7F-440B-B46C-73693D4F25C0}" destId="{D5B2972F-92D8-4965-A0CC-ABE090EE2152}" srcOrd="0" destOrd="0" presId="urn:microsoft.com/office/officeart/2005/8/layout/orgChart1"/>
    <dgm:cxn modelId="{3135A094-3D65-4AE2-BC17-D3839DFC32D2}" type="presParOf" srcId="{518221E5-CD7F-440B-B46C-73693D4F25C0}" destId="{131FBDDD-D49D-4AE9-B33C-096A6DDC9B29}" srcOrd="1" destOrd="0" presId="urn:microsoft.com/office/officeart/2005/8/layout/orgChart1"/>
    <dgm:cxn modelId="{A3A2773B-65B5-43D4-987B-2489F8EEF267}" type="presParOf" srcId="{57B19589-2535-46FA-9D7E-024427FCF647}" destId="{67312562-4E04-4621-B6CF-052A68DF5890}" srcOrd="1" destOrd="0" presId="urn:microsoft.com/office/officeart/2005/8/layout/orgChart1"/>
    <dgm:cxn modelId="{A435C8D3-C134-4A0D-94EA-8E4FA8AE11B2}" type="presParOf" srcId="{57B19589-2535-46FA-9D7E-024427FCF647}" destId="{6AD92A1C-9202-44D1-A4FD-3EDA8B9C623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1A11928-DB29-460A-9135-12019B506951}"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SG"/>
        </a:p>
      </dgm:t>
    </dgm:pt>
    <dgm:pt modelId="{2BE2060A-DE73-43FD-90B7-3CC7265E0C48}">
      <dgm:prSet phldrT="[Text]"/>
      <dgm:spPr/>
      <dgm:t>
        <a:bodyPr/>
        <a:lstStyle/>
        <a:p>
          <a:r>
            <a:rPr lang="en-GB" dirty="0"/>
            <a:t>Word “club”</a:t>
          </a:r>
          <a:endParaRPr lang="en-SG" dirty="0"/>
        </a:p>
      </dgm:t>
    </dgm:pt>
    <dgm:pt modelId="{E0093424-2C8D-4AC1-B5E6-3F3EB1588F5C}" type="parTrans" cxnId="{939098E8-F5FE-4336-B4D8-10C719591928}">
      <dgm:prSet/>
      <dgm:spPr/>
      <dgm:t>
        <a:bodyPr/>
        <a:lstStyle/>
        <a:p>
          <a:endParaRPr lang="en-SG"/>
        </a:p>
      </dgm:t>
    </dgm:pt>
    <dgm:pt modelId="{AF239B2E-B1CB-4DB6-94A9-11241A083AF2}" type="sibTrans" cxnId="{939098E8-F5FE-4336-B4D8-10C719591928}">
      <dgm:prSet/>
      <dgm:spPr/>
      <dgm:t>
        <a:bodyPr/>
        <a:lstStyle/>
        <a:p>
          <a:endParaRPr lang="en-SG"/>
        </a:p>
      </dgm:t>
    </dgm:pt>
    <dgm:pt modelId="{D79DB842-A6F3-4B3F-970B-6EC0AC7947CE}" type="asst">
      <dgm:prSet phldrT="[Text]"/>
      <dgm:spPr>
        <a:solidFill>
          <a:srgbClr val="C00000"/>
        </a:solidFill>
      </dgm:spPr>
      <dgm:t>
        <a:bodyPr/>
        <a:lstStyle/>
        <a:p>
          <a:r>
            <a:rPr lang="en-GB" dirty="0"/>
            <a:t>Context</a:t>
          </a:r>
          <a:endParaRPr lang="en-SG" dirty="0"/>
        </a:p>
      </dgm:t>
    </dgm:pt>
    <dgm:pt modelId="{1E1B18F4-8016-47C7-9B70-A1F119FC90BE}" type="parTrans" cxnId="{AF6D85EF-E6B6-4814-96F0-1D59D2A64693}">
      <dgm:prSet/>
      <dgm:spPr/>
      <dgm:t>
        <a:bodyPr/>
        <a:lstStyle/>
        <a:p>
          <a:endParaRPr lang="en-SG"/>
        </a:p>
      </dgm:t>
    </dgm:pt>
    <dgm:pt modelId="{94D3AC8B-AA94-4688-AA7D-5C6A21BC3B03}" type="sibTrans" cxnId="{AF6D85EF-E6B6-4814-96F0-1D59D2A64693}">
      <dgm:prSet/>
      <dgm:spPr/>
      <dgm:t>
        <a:bodyPr/>
        <a:lstStyle/>
        <a:p>
          <a:endParaRPr lang="en-SG"/>
        </a:p>
      </dgm:t>
    </dgm:pt>
    <dgm:pt modelId="{79F0585A-3286-4E59-BB7E-EF1BE4C65853}">
      <dgm:prSet phldrT="[Text]"/>
      <dgm:spPr/>
      <dgm:t>
        <a:bodyPr/>
        <a:lstStyle/>
        <a:p>
          <a:r>
            <a:rPr lang="en-GB" dirty="0"/>
            <a:t>Embedding vector for “club” as in a nightclub</a:t>
          </a:r>
          <a:endParaRPr lang="en-SG" dirty="0"/>
        </a:p>
      </dgm:t>
    </dgm:pt>
    <dgm:pt modelId="{3FDAD788-97D9-47B1-A425-7815102734FC}" type="parTrans" cxnId="{C45EED6E-4816-4415-B70F-112D578014E1}">
      <dgm:prSet/>
      <dgm:spPr/>
      <dgm:t>
        <a:bodyPr/>
        <a:lstStyle/>
        <a:p>
          <a:endParaRPr lang="en-SG"/>
        </a:p>
      </dgm:t>
    </dgm:pt>
    <dgm:pt modelId="{2C05B54B-1C04-4BEE-845C-070644FD3BA7}" type="sibTrans" cxnId="{C45EED6E-4816-4415-B70F-112D578014E1}">
      <dgm:prSet/>
      <dgm:spPr/>
      <dgm:t>
        <a:bodyPr/>
        <a:lstStyle/>
        <a:p>
          <a:endParaRPr lang="en-SG"/>
        </a:p>
      </dgm:t>
    </dgm:pt>
    <dgm:pt modelId="{BD1D3F75-489E-45EA-8078-AFB2D97EA9E9}">
      <dgm:prSet phldrT="[Text]"/>
      <dgm:spPr/>
      <dgm:t>
        <a:bodyPr/>
        <a:lstStyle/>
        <a:p>
          <a:r>
            <a:rPr lang="en-GB" dirty="0"/>
            <a:t>Embedding vector for “club” as in a club sandwich</a:t>
          </a:r>
          <a:endParaRPr lang="en-SG" dirty="0"/>
        </a:p>
      </dgm:t>
    </dgm:pt>
    <dgm:pt modelId="{02F94B59-4F2E-4BCD-8B69-DA0FDA4BE498}" type="parTrans" cxnId="{EBAE5B4F-C992-4F63-AB17-4114AEB65E79}">
      <dgm:prSet/>
      <dgm:spPr/>
      <dgm:t>
        <a:bodyPr/>
        <a:lstStyle/>
        <a:p>
          <a:endParaRPr lang="en-SG"/>
        </a:p>
      </dgm:t>
    </dgm:pt>
    <dgm:pt modelId="{38F0B6C4-5C2E-4B8F-9220-41B83B9FD8DA}" type="sibTrans" cxnId="{EBAE5B4F-C992-4F63-AB17-4114AEB65E79}">
      <dgm:prSet/>
      <dgm:spPr/>
      <dgm:t>
        <a:bodyPr/>
        <a:lstStyle/>
        <a:p>
          <a:endParaRPr lang="en-SG"/>
        </a:p>
      </dgm:t>
    </dgm:pt>
    <dgm:pt modelId="{0C35D6B3-DFC2-4D34-893F-E0126E28A8A8}">
      <dgm:prSet phldrT="[Text]"/>
      <dgm:spPr/>
      <dgm:t>
        <a:bodyPr/>
        <a:lstStyle/>
        <a:p>
          <a:r>
            <a:rPr lang="en-GB" dirty="0"/>
            <a:t>Etc.</a:t>
          </a:r>
          <a:endParaRPr lang="en-SG" dirty="0"/>
        </a:p>
      </dgm:t>
    </dgm:pt>
    <dgm:pt modelId="{D75E96F2-0EC8-4BBD-9E32-008124E3DB22}" type="parTrans" cxnId="{A64AB0F9-ABC6-4DEB-BAF4-DD84751EBFE1}">
      <dgm:prSet/>
      <dgm:spPr/>
      <dgm:t>
        <a:bodyPr/>
        <a:lstStyle/>
        <a:p>
          <a:endParaRPr lang="en-SG"/>
        </a:p>
      </dgm:t>
    </dgm:pt>
    <dgm:pt modelId="{6E547835-2E9C-4582-8F23-C4BB4C892898}" type="sibTrans" cxnId="{A64AB0F9-ABC6-4DEB-BAF4-DD84751EBFE1}">
      <dgm:prSet/>
      <dgm:spPr/>
      <dgm:t>
        <a:bodyPr/>
        <a:lstStyle/>
        <a:p>
          <a:endParaRPr lang="en-SG"/>
        </a:p>
      </dgm:t>
    </dgm:pt>
    <dgm:pt modelId="{144E464C-3A47-42BD-86FA-013AD92693A2}" type="pres">
      <dgm:prSet presAssocID="{F1A11928-DB29-460A-9135-12019B506951}" presName="hierChild1" presStyleCnt="0">
        <dgm:presLayoutVars>
          <dgm:orgChart val="1"/>
          <dgm:chPref val="1"/>
          <dgm:dir/>
          <dgm:animOne val="branch"/>
          <dgm:animLvl val="lvl"/>
          <dgm:resizeHandles/>
        </dgm:presLayoutVars>
      </dgm:prSet>
      <dgm:spPr/>
    </dgm:pt>
    <dgm:pt modelId="{8D1B310C-5097-4560-8A00-10926E361073}" type="pres">
      <dgm:prSet presAssocID="{2BE2060A-DE73-43FD-90B7-3CC7265E0C48}" presName="hierRoot1" presStyleCnt="0">
        <dgm:presLayoutVars>
          <dgm:hierBranch val="init"/>
        </dgm:presLayoutVars>
      </dgm:prSet>
      <dgm:spPr/>
    </dgm:pt>
    <dgm:pt modelId="{523C04A3-B3F9-4D6A-A14F-4EFFC11B21E5}" type="pres">
      <dgm:prSet presAssocID="{2BE2060A-DE73-43FD-90B7-3CC7265E0C48}" presName="rootComposite1" presStyleCnt="0"/>
      <dgm:spPr/>
    </dgm:pt>
    <dgm:pt modelId="{32C067E4-A13B-4705-9B26-A9B27884C75D}" type="pres">
      <dgm:prSet presAssocID="{2BE2060A-DE73-43FD-90B7-3CC7265E0C48}" presName="rootText1" presStyleLbl="node0" presStyleIdx="0" presStyleCnt="1">
        <dgm:presLayoutVars>
          <dgm:chPref val="3"/>
        </dgm:presLayoutVars>
      </dgm:prSet>
      <dgm:spPr/>
    </dgm:pt>
    <dgm:pt modelId="{72AB7737-CB8C-4315-8111-69EA75FCB83B}" type="pres">
      <dgm:prSet presAssocID="{2BE2060A-DE73-43FD-90B7-3CC7265E0C48}" presName="rootConnector1" presStyleLbl="node1" presStyleIdx="0" presStyleCnt="0"/>
      <dgm:spPr/>
    </dgm:pt>
    <dgm:pt modelId="{D72D47E2-1749-47C7-808A-68F5136084EC}" type="pres">
      <dgm:prSet presAssocID="{2BE2060A-DE73-43FD-90B7-3CC7265E0C48}" presName="hierChild2" presStyleCnt="0"/>
      <dgm:spPr/>
    </dgm:pt>
    <dgm:pt modelId="{043AC1F9-4662-4474-8835-32B170906E37}" type="pres">
      <dgm:prSet presAssocID="{3FDAD788-97D9-47B1-A425-7815102734FC}" presName="Name37" presStyleLbl="parChTrans1D2" presStyleIdx="0" presStyleCnt="4"/>
      <dgm:spPr/>
    </dgm:pt>
    <dgm:pt modelId="{C2516AEB-048E-4158-9D73-FCE45CB3C74F}" type="pres">
      <dgm:prSet presAssocID="{79F0585A-3286-4E59-BB7E-EF1BE4C65853}" presName="hierRoot2" presStyleCnt="0">
        <dgm:presLayoutVars>
          <dgm:hierBranch val="init"/>
        </dgm:presLayoutVars>
      </dgm:prSet>
      <dgm:spPr/>
    </dgm:pt>
    <dgm:pt modelId="{DBFAE5D9-EEE2-487F-BBE0-30AFB7855536}" type="pres">
      <dgm:prSet presAssocID="{79F0585A-3286-4E59-BB7E-EF1BE4C65853}" presName="rootComposite" presStyleCnt="0"/>
      <dgm:spPr/>
    </dgm:pt>
    <dgm:pt modelId="{7C2C7998-F075-4F89-A7D3-DF6C29073AE0}" type="pres">
      <dgm:prSet presAssocID="{79F0585A-3286-4E59-BB7E-EF1BE4C65853}" presName="rootText" presStyleLbl="node2" presStyleIdx="0" presStyleCnt="3" custScaleY="312904">
        <dgm:presLayoutVars>
          <dgm:chPref val="3"/>
        </dgm:presLayoutVars>
      </dgm:prSet>
      <dgm:spPr/>
    </dgm:pt>
    <dgm:pt modelId="{9CFB590D-7330-4F8F-B776-E6CC2745D0C0}" type="pres">
      <dgm:prSet presAssocID="{79F0585A-3286-4E59-BB7E-EF1BE4C65853}" presName="rootConnector" presStyleLbl="node2" presStyleIdx="0" presStyleCnt="3"/>
      <dgm:spPr/>
    </dgm:pt>
    <dgm:pt modelId="{4A37D8CF-6F1B-4046-BDC4-79AC81406D77}" type="pres">
      <dgm:prSet presAssocID="{79F0585A-3286-4E59-BB7E-EF1BE4C65853}" presName="hierChild4" presStyleCnt="0"/>
      <dgm:spPr/>
    </dgm:pt>
    <dgm:pt modelId="{68A7F300-BCF8-4A31-AA2D-7A4317F00507}" type="pres">
      <dgm:prSet presAssocID="{79F0585A-3286-4E59-BB7E-EF1BE4C65853}" presName="hierChild5" presStyleCnt="0"/>
      <dgm:spPr/>
    </dgm:pt>
    <dgm:pt modelId="{867929C4-C672-4D01-803E-2C6B4939A8D7}" type="pres">
      <dgm:prSet presAssocID="{02F94B59-4F2E-4BCD-8B69-DA0FDA4BE498}" presName="Name37" presStyleLbl="parChTrans1D2" presStyleIdx="1" presStyleCnt="4"/>
      <dgm:spPr/>
    </dgm:pt>
    <dgm:pt modelId="{C1827D05-EF00-42F4-A34C-13B59D24A9C6}" type="pres">
      <dgm:prSet presAssocID="{BD1D3F75-489E-45EA-8078-AFB2D97EA9E9}" presName="hierRoot2" presStyleCnt="0">
        <dgm:presLayoutVars>
          <dgm:hierBranch val="init"/>
        </dgm:presLayoutVars>
      </dgm:prSet>
      <dgm:spPr/>
    </dgm:pt>
    <dgm:pt modelId="{22A62905-B817-450D-8E8E-8DB38B04BFA0}" type="pres">
      <dgm:prSet presAssocID="{BD1D3F75-489E-45EA-8078-AFB2D97EA9E9}" presName="rootComposite" presStyleCnt="0"/>
      <dgm:spPr/>
    </dgm:pt>
    <dgm:pt modelId="{9EFB4F08-C3D4-4047-BBC1-F80856506BD8}" type="pres">
      <dgm:prSet presAssocID="{BD1D3F75-489E-45EA-8078-AFB2D97EA9E9}" presName="rootText" presStyleLbl="node2" presStyleIdx="1" presStyleCnt="3" custScaleY="312904">
        <dgm:presLayoutVars>
          <dgm:chPref val="3"/>
        </dgm:presLayoutVars>
      </dgm:prSet>
      <dgm:spPr/>
    </dgm:pt>
    <dgm:pt modelId="{76FF15DE-0C33-4D54-8A3C-0D0561B72B58}" type="pres">
      <dgm:prSet presAssocID="{BD1D3F75-489E-45EA-8078-AFB2D97EA9E9}" presName="rootConnector" presStyleLbl="node2" presStyleIdx="1" presStyleCnt="3"/>
      <dgm:spPr/>
    </dgm:pt>
    <dgm:pt modelId="{428689EA-8D47-487F-8466-ABACC12581C2}" type="pres">
      <dgm:prSet presAssocID="{BD1D3F75-489E-45EA-8078-AFB2D97EA9E9}" presName="hierChild4" presStyleCnt="0"/>
      <dgm:spPr/>
    </dgm:pt>
    <dgm:pt modelId="{3D3F5A3D-4581-4192-ACC8-D856EEF46BDE}" type="pres">
      <dgm:prSet presAssocID="{BD1D3F75-489E-45EA-8078-AFB2D97EA9E9}" presName="hierChild5" presStyleCnt="0"/>
      <dgm:spPr/>
    </dgm:pt>
    <dgm:pt modelId="{4ADB3C62-8451-4FE7-8F66-ED2AF2ABF230}" type="pres">
      <dgm:prSet presAssocID="{D75E96F2-0EC8-4BBD-9E32-008124E3DB22}" presName="Name37" presStyleLbl="parChTrans1D2" presStyleIdx="2" presStyleCnt="4"/>
      <dgm:spPr/>
    </dgm:pt>
    <dgm:pt modelId="{2FE34772-F05A-4125-8560-C816E9DCF16D}" type="pres">
      <dgm:prSet presAssocID="{0C35D6B3-DFC2-4D34-893F-E0126E28A8A8}" presName="hierRoot2" presStyleCnt="0">
        <dgm:presLayoutVars>
          <dgm:hierBranch val="init"/>
        </dgm:presLayoutVars>
      </dgm:prSet>
      <dgm:spPr/>
    </dgm:pt>
    <dgm:pt modelId="{1085D3EA-324D-4105-AE62-7D140EF8EC9B}" type="pres">
      <dgm:prSet presAssocID="{0C35D6B3-DFC2-4D34-893F-E0126E28A8A8}" presName="rootComposite" presStyleCnt="0"/>
      <dgm:spPr/>
    </dgm:pt>
    <dgm:pt modelId="{CA2ACF9C-3690-4111-8E63-133EF5771E55}" type="pres">
      <dgm:prSet presAssocID="{0C35D6B3-DFC2-4D34-893F-E0126E28A8A8}" presName="rootText" presStyleLbl="node2" presStyleIdx="2" presStyleCnt="3" custScaleY="312904">
        <dgm:presLayoutVars>
          <dgm:chPref val="3"/>
        </dgm:presLayoutVars>
      </dgm:prSet>
      <dgm:spPr/>
    </dgm:pt>
    <dgm:pt modelId="{DC8EEE72-F59F-4EC0-B496-9EBE6788C667}" type="pres">
      <dgm:prSet presAssocID="{0C35D6B3-DFC2-4D34-893F-E0126E28A8A8}" presName="rootConnector" presStyleLbl="node2" presStyleIdx="2" presStyleCnt="3"/>
      <dgm:spPr/>
    </dgm:pt>
    <dgm:pt modelId="{6F9FE800-1597-457B-8C1A-1EEE8C5E234C}" type="pres">
      <dgm:prSet presAssocID="{0C35D6B3-DFC2-4D34-893F-E0126E28A8A8}" presName="hierChild4" presStyleCnt="0"/>
      <dgm:spPr/>
    </dgm:pt>
    <dgm:pt modelId="{AC249A8C-549F-47E5-A969-41339FA54B18}" type="pres">
      <dgm:prSet presAssocID="{0C35D6B3-DFC2-4D34-893F-E0126E28A8A8}" presName="hierChild5" presStyleCnt="0"/>
      <dgm:spPr/>
    </dgm:pt>
    <dgm:pt modelId="{31B57D01-CD14-4BB0-836C-4F4E2D7B98AA}" type="pres">
      <dgm:prSet presAssocID="{2BE2060A-DE73-43FD-90B7-3CC7265E0C48}" presName="hierChild3" presStyleCnt="0"/>
      <dgm:spPr/>
    </dgm:pt>
    <dgm:pt modelId="{B05BE47F-62BC-48E4-9605-9F475E4B155D}" type="pres">
      <dgm:prSet presAssocID="{1E1B18F4-8016-47C7-9B70-A1F119FC90BE}" presName="Name111" presStyleLbl="parChTrans1D2" presStyleIdx="3" presStyleCnt="4"/>
      <dgm:spPr/>
    </dgm:pt>
    <dgm:pt modelId="{57B19589-2535-46FA-9D7E-024427FCF647}" type="pres">
      <dgm:prSet presAssocID="{D79DB842-A6F3-4B3F-970B-6EC0AC7947CE}" presName="hierRoot3" presStyleCnt="0">
        <dgm:presLayoutVars>
          <dgm:hierBranch val="init"/>
        </dgm:presLayoutVars>
      </dgm:prSet>
      <dgm:spPr/>
    </dgm:pt>
    <dgm:pt modelId="{518221E5-CD7F-440B-B46C-73693D4F25C0}" type="pres">
      <dgm:prSet presAssocID="{D79DB842-A6F3-4B3F-970B-6EC0AC7947CE}" presName="rootComposite3" presStyleCnt="0"/>
      <dgm:spPr/>
    </dgm:pt>
    <dgm:pt modelId="{D5B2972F-92D8-4965-A0CC-ABE090EE2152}" type="pres">
      <dgm:prSet presAssocID="{D79DB842-A6F3-4B3F-970B-6EC0AC7947CE}" presName="rootText3" presStyleLbl="asst1" presStyleIdx="0" presStyleCnt="1">
        <dgm:presLayoutVars>
          <dgm:chPref val="3"/>
        </dgm:presLayoutVars>
      </dgm:prSet>
      <dgm:spPr/>
    </dgm:pt>
    <dgm:pt modelId="{131FBDDD-D49D-4AE9-B33C-096A6DDC9B29}" type="pres">
      <dgm:prSet presAssocID="{D79DB842-A6F3-4B3F-970B-6EC0AC7947CE}" presName="rootConnector3" presStyleLbl="asst1" presStyleIdx="0" presStyleCnt="1"/>
      <dgm:spPr/>
    </dgm:pt>
    <dgm:pt modelId="{67312562-4E04-4621-B6CF-052A68DF5890}" type="pres">
      <dgm:prSet presAssocID="{D79DB842-A6F3-4B3F-970B-6EC0AC7947CE}" presName="hierChild6" presStyleCnt="0"/>
      <dgm:spPr/>
    </dgm:pt>
    <dgm:pt modelId="{6AD92A1C-9202-44D1-A4FD-3EDA8B9C623B}" type="pres">
      <dgm:prSet presAssocID="{D79DB842-A6F3-4B3F-970B-6EC0AC7947CE}" presName="hierChild7" presStyleCnt="0"/>
      <dgm:spPr/>
    </dgm:pt>
  </dgm:ptLst>
  <dgm:cxnLst>
    <dgm:cxn modelId="{460E2605-DFF8-4DC8-9ACA-58E66C16EC90}" type="presOf" srcId="{3FDAD788-97D9-47B1-A425-7815102734FC}" destId="{043AC1F9-4662-4474-8835-32B170906E37}" srcOrd="0" destOrd="0" presId="urn:microsoft.com/office/officeart/2005/8/layout/orgChart1"/>
    <dgm:cxn modelId="{9554741E-DF8D-4A55-B684-E2C6BB64373E}" type="presOf" srcId="{BD1D3F75-489E-45EA-8078-AFB2D97EA9E9}" destId="{9EFB4F08-C3D4-4047-BBC1-F80856506BD8}" srcOrd="0" destOrd="0" presId="urn:microsoft.com/office/officeart/2005/8/layout/orgChart1"/>
    <dgm:cxn modelId="{84ED0B34-8111-4C28-8364-25E12968D37B}" type="presOf" srcId="{2BE2060A-DE73-43FD-90B7-3CC7265E0C48}" destId="{72AB7737-CB8C-4315-8111-69EA75FCB83B}" srcOrd="1" destOrd="0" presId="urn:microsoft.com/office/officeart/2005/8/layout/orgChart1"/>
    <dgm:cxn modelId="{248A145E-7013-4919-B3D2-C8CF8CACB906}" type="presOf" srcId="{D75E96F2-0EC8-4BBD-9E32-008124E3DB22}" destId="{4ADB3C62-8451-4FE7-8F66-ED2AF2ABF230}" srcOrd="0" destOrd="0" presId="urn:microsoft.com/office/officeart/2005/8/layout/orgChart1"/>
    <dgm:cxn modelId="{15771C62-85A4-4E6B-BB61-287DC5FCEBD2}" type="presOf" srcId="{F1A11928-DB29-460A-9135-12019B506951}" destId="{144E464C-3A47-42BD-86FA-013AD92693A2}" srcOrd="0" destOrd="0" presId="urn:microsoft.com/office/officeart/2005/8/layout/orgChart1"/>
    <dgm:cxn modelId="{F678996C-CFA1-4D1B-9228-842BBF39966B}" type="presOf" srcId="{0C35D6B3-DFC2-4D34-893F-E0126E28A8A8}" destId="{CA2ACF9C-3690-4111-8E63-133EF5771E55}" srcOrd="0" destOrd="0" presId="urn:microsoft.com/office/officeart/2005/8/layout/orgChart1"/>
    <dgm:cxn modelId="{C45EED6E-4816-4415-B70F-112D578014E1}" srcId="{2BE2060A-DE73-43FD-90B7-3CC7265E0C48}" destId="{79F0585A-3286-4E59-BB7E-EF1BE4C65853}" srcOrd="1" destOrd="0" parTransId="{3FDAD788-97D9-47B1-A425-7815102734FC}" sibTransId="{2C05B54B-1C04-4BEE-845C-070644FD3BA7}"/>
    <dgm:cxn modelId="{EBAE5B4F-C992-4F63-AB17-4114AEB65E79}" srcId="{2BE2060A-DE73-43FD-90B7-3CC7265E0C48}" destId="{BD1D3F75-489E-45EA-8078-AFB2D97EA9E9}" srcOrd="2" destOrd="0" parTransId="{02F94B59-4F2E-4BCD-8B69-DA0FDA4BE498}" sibTransId="{38F0B6C4-5C2E-4B8F-9220-41B83B9FD8DA}"/>
    <dgm:cxn modelId="{40446C52-CD11-4193-965B-240FCB0F1A41}" type="presOf" srcId="{79F0585A-3286-4E59-BB7E-EF1BE4C65853}" destId="{9CFB590D-7330-4F8F-B776-E6CC2745D0C0}" srcOrd="1" destOrd="0" presId="urn:microsoft.com/office/officeart/2005/8/layout/orgChart1"/>
    <dgm:cxn modelId="{7BE1207E-0E61-4FE0-BFF5-D956B5FDB1D4}" type="presOf" srcId="{BD1D3F75-489E-45EA-8078-AFB2D97EA9E9}" destId="{76FF15DE-0C33-4D54-8A3C-0D0561B72B58}" srcOrd="1" destOrd="0" presId="urn:microsoft.com/office/officeart/2005/8/layout/orgChart1"/>
    <dgm:cxn modelId="{27D581C4-8452-487C-B920-F5676A3546F3}" type="presOf" srcId="{0C35D6B3-DFC2-4D34-893F-E0126E28A8A8}" destId="{DC8EEE72-F59F-4EC0-B496-9EBE6788C667}" srcOrd="1" destOrd="0" presId="urn:microsoft.com/office/officeart/2005/8/layout/orgChart1"/>
    <dgm:cxn modelId="{227159E0-9847-45BA-B3ED-C054C31D4AE2}" type="presOf" srcId="{D79DB842-A6F3-4B3F-970B-6EC0AC7947CE}" destId="{D5B2972F-92D8-4965-A0CC-ABE090EE2152}" srcOrd="0" destOrd="0" presId="urn:microsoft.com/office/officeart/2005/8/layout/orgChart1"/>
    <dgm:cxn modelId="{8FC6BBE4-82AA-45B5-9A5F-FDAA72712EF2}" type="presOf" srcId="{1E1B18F4-8016-47C7-9B70-A1F119FC90BE}" destId="{B05BE47F-62BC-48E4-9605-9F475E4B155D}" srcOrd="0" destOrd="0" presId="urn:microsoft.com/office/officeart/2005/8/layout/orgChart1"/>
    <dgm:cxn modelId="{BA7E41E6-54EF-4D42-A931-455F7890DDA7}" type="presOf" srcId="{79F0585A-3286-4E59-BB7E-EF1BE4C65853}" destId="{7C2C7998-F075-4F89-A7D3-DF6C29073AE0}" srcOrd="0" destOrd="0" presId="urn:microsoft.com/office/officeart/2005/8/layout/orgChart1"/>
    <dgm:cxn modelId="{813CADE6-B60B-4002-B077-73FEA8CA27FB}" type="presOf" srcId="{02F94B59-4F2E-4BCD-8B69-DA0FDA4BE498}" destId="{867929C4-C672-4D01-803E-2C6B4939A8D7}" srcOrd="0" destOrd="0" presId="urn:microsoft.com/office/officeart/2005/8/layout/orgChart1"/>
    <dgm:cxn modelId="{939098E8-F5FE-4336-B4D8-10C719591928}" srcId="{F1A11928-DB29-460A-9135-12019B506951}" destId="{2BE2060A-DE73-43FD-90B7-3CC7265E0C48}" srcOrd="0" destOrd="0" parTransId="{E0093424-2C8D-4AC1-B5E6-3F3EB1588F5C}" sibTransId="{AF239B2E-B1CB-4DB6-94A9-11241A083AF2}"/>
    <dgm:cxn modelId="{8242ABEC-DE61-4D9D-AEE7-D305DFCF246D}" type="presOf" srcId="{D79DB842-A6F3-4B3F-970B-6EC0AC7947CE}" destId="{131FBDDD-D49D-4AE9-B33C-096A6DDC9B29}" srcOrd="1" destOrd="0" presId="urn:microsoft.com/office/officeart/2005/8/layout/orgChart1"/>
    <dgm:cxn modelId="{393496EE-D9E1-4E19-91BD-0B3D7D601F8E}" type="presOf" srcId="{2BE2060A-DE73-43FD-90B7-3CC7265E0C48}" destId="{32C067E4-A13B-4705-9B26-A9B27884C75D}" srcOrd="0" destOrd="0" presId="urn:microsoft.com/office/officeart/2005/8/layout/orgChart1"/>
    <dgm:cxn modelId="{AF6D85EF-E6B6-4814-96F0-1D59D2A64693}" srcId="{2BE2060A-DE73-43FD-90B7-3CC7265E0C48}" destId="{D79DB842-A6F3-4B3F-970B-6EC0AC7947CE}" srcOrd="0" destOrd="0" parTransId="{1E1B18F4-8016-47C7-9B70-A1F119FC90BE}" sibTransId="{94D3AC8B-AA94-4688-AA7D-5C6A21BC3B03}"/>
    <dgm:cxn modelId="{A64AB0F9-ABC6-4DEB-BAF4-DD84751EBFE1}" srcId="{2BE2060A-DE73-43FD-90B7-3CC7265E0C48}" destId="{0C35D6B3-DFC2-4D34-893F-E0126E28A8A8}" srcOrd="3" destOrd="0" parTransId="{D75E96F2-0EC8-4BBD-9E32-008124E3DB22}" sibTransId="{6E547835-2E9C-4582-8F23-C4BB4C892898}"/>
    <dgm:cxn modelId="{9247034C-DB11-4109-8DF3-88DE24566850}" type="presParOf" srcId="{144E464C-3A47-42BD-86FA-013AD92693A2}" destId="{8D1B310C-5097-4560-8A00-10926E361073}" srcOrd="0" destOrd="0" presId="urn:microsoft.com/office/officeart/2005/8/layout/orgChart1"/>
    <dgm:cxn modelId="{AE1C0F87-22F3-483F-A4CD-F7CEA366E1DC}" type="presParOf" srcId="{8D1B310C-5097-4560-8A00-10926E361073}" destId="{523C04A3-B3F9-4D6A-A14F-4EFFC11B21E5}" srcOrd="0" destOrd="0" presId="urn:microsoft.com/office/officeart/2005/8/layout/orgChart1"/>
    <dgm:cxn modelId="{F9662889-B656-4E93-8047-84669B9554E8}" type="presParOf" srcId="{523C04A3-B3F9-4D6A-A14F-4EFFC11B21E5}" destId="{32C067E4-A13B-4705-9B26-A9B27884C75D}" srcOrd="0" destOrd="0" presId="urn:microsoft.com/office/officeart/2005/8/layout/orgChart1"/>
    <dgm:cxn modelId="{69A3D965-C7E2-4530-9037-6CDF6A6FB6DE}" type="presParOf" srcId="{523C04A3-B3F9-4D6A-A14F-4EFFC11B21E5}" destId="{72AB7737-CB8C-4315-8111-69EA75FCB83B}" srcOrd="1" destOrd="0" presId="urn:microsoft.com/office/officeart/2005/8/layout/orgChart1"/>
    <dgm:cxn modelId="{B67B7701-61A1-4867-A96D-FC731759F86A}" type="presParOf" srcId="{8D1B310C-5097-4560-8A00-10926E361073}" destId="{D72D47E2-1749-47C7-808A-68F5136084EC}" srcOrd="1" destOrd="0" presId="urn:microsoft.com/office/officeart/2005/8/layout/orgChart1"/>
    <dgm:cxn modelId="{2D3372B4-7475-477B-AE8F-ABC0F139F341}" type="presParOf" srcId="{D72D47E2-1749-47C7-808A-68F5136084EC}" destId="{043AC1F9-4662-4474-8835-32B170906E37}" srcOrd="0" destOrd="0" presId="urn:microsoft.com/office/officeart/2005/8/layout/orgChart1"/>
    <dgm:cxn modelId="{EC5DBA8C-31EF-4650-8089-2BD3C120CA52}" type="presParOf" srcId="{D72D47E2-1749-47C7-808A-68F5136084EC}" destId="{C2516AEB-048E-4158-9D73-FCE45CB3C74F}" srcOrd="1" destOrd="0" presId="urn:microsoft.com/office/officeart/2005/8/layout/orgChart1"/>
    <dgm:cxn modelId="{22F0A209-EFB2-454A-8D1F-D9A2508C4C38}" type="presParOf" srcId="{C2516AEB-048E-4158-9D73-FCE45CB3C74F}" destId="{DBFAE5D9-EEE2-487F-BBE0-30AFB7855536}" srcOrd="0" destOrd="0" presId="urn:microsoft.com/office/officeart/2005/8/layout/orgChart1"/>
    <dgm:cxn modelId="{F92C7B7D-88C6-4280-B4BD-3AB996E67783}" type="presParOf" srcId="{DBFAE5D9-EEE2-487F-BBE0-30AFB7855536}" destId="{7C2C7998-F075-4F89-A7D3-DF6C29073AE0}" srcOrd="0" destOrd="0" presId="urn:microsoft.com/office/officeart/2005/8/layout/orgChart1"/>
    <dgm:cxn modelId="{2CBF9945-328F-4239-8833-B5FE53E90CF2}" type="presParOf" srcId="{DBFAE5D9-EEE2-487F-BBE0-30AFB7855536}" destId="{9CFB590D-7330-4F8F-B776-E6CC2745D0C0}" srcOrd="1" destOrd="0" presId="urn:microsoft.com/office/officeart/2005/8/layout/orgChart1"/>
    <dgm:cxn modelId="{308DCE1F-EE71-4DB5-96F8-683F569B46E1}" type="presParOf" srcId="{C2516AEB-048E-4158-9D73-FCE45CB3C74F}" destId="{4A37D8CF-6F1B-4046-BDC4-79AC81406D77}" srcOrd="1" destOrd="0" presId="urn:microsoft.com/office/officeart/2005/8/layout/orgChart1"/>
    <dgm:cxn modelId="{72C8CDCC-B3DA-4123-A500-67495C32D6F3}" type="presParOf" srcId="{C2516AEB-048E-4158-9D73-FCE45CB3C74F}" destId="{68A7F300-BCF8-4A31-AA2D-7A4317F00507}" srcOrd="2" destOrd="0" presId="urn:microsoft.com/office/officeart/2005/8/layout/orgChart1"/>
    <dgm:cxn modelId="{D53544A9-591A-4D2D-B7D1-9F3B295B25D5}" type="presParOf" srcId="{D72D47E2-1749-47C7-808A-68F5136084EC}" destId="{867929C4-C672-4D01-803E-2C6B4939A8D7}" srcOrd="2" destOrd="0" presId="urn:microsoft.com/office/officeart/2005/8/layout/orgChart1"/>
    <dgm:cxn modelId="{A1011AD2-937F-4BDD-9C54-0568C8CBAEE8}" type="presParOf" srcId="{D72D47E2-1749-47C7-808A-68F5136084EC}" destId="{C1827D05-EF00-42F4-A34C-13B59D24A9C6}" srcOrd="3" destOrd="0" presId="urn:microsoft.com/office/officeart/2005/8/layout/orgChart1"/>
    <dgm:cxn modelId="{A870F215-96E1-4637-9619-22B73ED63602}" type="presParOf" srcId="{C1827D05-EF00-42F4-A34C-13B59D24A9C6}" destId="{22A62905-B817-450D-8E8E-8DB38B04BFA0}" srcOrd="0" destOrd="0" presId="urn:microsoft.com/office/officeart/2005/8/layout/orgChart1"/>
    <dgm:cxn modelId="{8D35405C-7EF5-4586-9D3A-5ED90CD6AF48}" type="presParOf" srcId="{22A62905-B817-450D-8E8E-8DB38B04BFA0}" destId="{9EFB4F08-C3D4-4047-BBC1-F80856506BD8}" srcOrd="0" destOrd="0" presId="urn:microsoft.com/office/officeart/2005/8/layout/orgChart1"/>
    <dgm:cxn modelId="{6781FC17-771E-4E48-880E-1E0D3899E236}" type="presParOf" srcId="{22A62905-B817-450D-8E8E-8DB38B04BFA0}" destId="{76FF15DE-0C33-4D54-8A3C-0D0561B72B58}" srcOrd="1" destOrd="0" presId="urn:microsoft.com/office/officeart/2005/8/layout/orgChart1"/>
    <dgm:cxn modelId="{04EE5E72-82C5-406F-BA19-97086AEDC409}" type="presParOf" srcId="{C1827D05-EF00-42F4-A34C-13B59D24A9C6}" destId="{428689EA-8D47-487F-8466-ABACC12581C2}" srcOrd="1" destOrd="0" presId="urn:microsoft.com/office/officeart/2005/8/layout/orgChart1"/>
    <dgm:cxn modelId="{DAD09180-DB1E-431F-96E5-BDC680B241AF}" type="presParOf" srcId="{C1827D05-EF00-42F4-A34C-13B59D24A9C6}" destId="{3D3F5A3D-4581-4192-ACC8-D856EEF46BDE}" srcOrd="2" destOrd="0" presId="urn:microsoft.com/office/officeart/2005/8/layout/orgChart1"/>
    <dgm:cxn modelId="{FF4AABFB-1381-49A1-BA9E-FD5035DBF89A}" type="presParOf" srcId="{D72D47E2-1749-47C7-808A-68F5136084EC}" destId="{4ADB3C62-8451-4FE7-8F66-ED2AF2ABF230}" srcOrd="4" destOrd="0" presId="urn:microsoft.com/office/officeart/2005/8/layout/orgChart1"/>
    <dgm:cxn modelId="{2F334422-F63A-447B-978D-089C944C611F}" type="presParOf" srcId="{D72D47E2-1749-47C7-808A-68F5136084EC}" destId="{2FE34772-F05A-4125-8560-C816E9DCF16D}" srcOrd="5" destOrd="0" presId="urn:microsoft.com/office/officeart/2005/8/layout/orgChart1"/>
    <dgm:cxn modelId="{6AAAE64A-D713-4097-B07A-EE7800D221EA}" type="presParOf" srcId="{2FE34772-F05A-4125-8560-C816E9DCF16D}" destId="{1085D3EA-324D-4105-AE62-7D140EF8EC9B}" srcOrd="0" destOrd="0" presId="urn:microsoft.com/office/officeart/2005/8/layout/orgChart1"/>
    <dgm:cxn modelId="{C8EAB4C8-4B7A-434B-B54C-E5C2027D836A}" type="presParOf" srcId="{1085D3EA-324D-4105-AE62-7D140EF8EC9B}" destId="{CA2ACF9C-3690-4111-8E63-133EF5771E55}" srcOrd="0" destOrd="0" presId="urn:microsoft.com/office/officeart/2005/8/layout/orgChart1"/>
    <dgm:cxn modelId="{7A2DE5F8-1CBD-4C89-8F0A-15C1284238BB}" type="presParOf" srcId="{1085D3EA-324D-4105-AE62-7D140EF8EC9B}" destId="{DC8EEE72-F59F-4EC0-B496-9EBE6788C667}" srcOrd="1" destOrd="0" presId="urn:microsoft.com/office/officeart/2005/8/layout/orgChart1"/>
    <dgm:cxn modelId="{64BCDEC1-CC05-438F-9E58-F1A3F9481A61}" type="presParOf" srcId="{2FE34772-F05A-4125-8560-C816E9DCF16D}" destId="{6F9FE800-1597-457B-8C1A-1EEE8C5E234C}" srcOrd="1" destOrd="0" presId="urn:microsoft.com/office/officeart/2005/8/layout/orgChart1"/>
    <dgm:cxn modelId="{D7EDD021-A458-4F46-935F-A20FE5A028A2}" type="presParOf" srcId="{2FE34772-F05A-4125-8560-C816E9DCF16D}" destId="{AC249A8C-549F-47E5-A969-41339FA54B18}" srcOrd="2" destOrd="0" presId="urn:microsoft.com/office/officeart/2005/8/layout/orgChart1"/>
    <dgm:cxn modelId="{3B98EA7F-8273-4B76-9E77-5E719F3E6E77}" type="presParOf" srcId="{8D1B310C-5097-4560-8A00-10926E361073}" destId="{31B57D01-CD14-4BB0-836C-4F4E2D7B98AA}" srcOrd="2" destOrd="0" presId="urn:microsoft.com/office/officeart/2005/8/layout/orgChart1"/>
    <dgm:cxn modelId="{347562BC-5C06-4FB3-B989-DAA80DA9DCF9}" type="presParOf" srcId="{31B57D01-CD14-4BB0-836C-4F4E2D7B98AA}" destId="{B05BE47F-62BC-48E4-9605-9F475E4B155D}" srcOrd="0" destOrd="0" presId="urn:microsoft.com/office/officeart/2005/8/layout/orgChart1"/>
    <dgm:cxn modelId="{B8A599DC-7FE5-4D19-80CE-ECD4866B18D2}" type="presParOf" srcId="{31B57D01-CD14-4BB0-836C-4F4E2D7B98AA}" destId="{57B19589-2535-46FA-9D7E-024427FCF647}" srcOrd="1" destOrd="0" presId="urn:microsoft.com/office/officeart/2005/8/layout/orgChart1"/>
    <dgm:cxn modelId="{67155176-E15F-4047-89C3-97348C085C80}" type="presParOf" srcId="{57B19589-2535-46FA-9D7E-024427FCF647}" destId="{518221E5-CD7F-440B-B46C-73693D4F25C0}" srcOrd="0" destOrd="0" presId="urn:microsoft.com/office/officeart/2005/8/layout/orgChart1"/>
    <dgm:cxn modelId="{826F7415-9387-4085-B6F4-D88CA67BF1DB}" type="presParOf" srcId="{518221E5-CD7F-440B-B46C-73693D4F25C0}" destId="{D5B2972F-92D8-4965-A0CC-ABE090EE2152}" srcOrd="0" destOrd="0" presId="urn:microsoft.com/office/officeart/2005/8/layout/orgChart1"/>
    <dgm:cxn modelId="{3135A094-3D65-4AE2-BC17-D3839DFC32D2}" type="presParOf" srcId="{518221E5-CD7F-440B-B46C-73693D4F25C0}" destId="{131FBDDD-D49D-4AE9-B33C-096A6DDC9B29}" srcOrd="1" destOrd="0" presId="urn:microsoft.com/office/officeart/2005/8/layout/orgChart1"/>
    <dgm:cxn modelId="{A3A2773B-65B5-43D4-987B-2489F8EEF267}" type="presParOf" srcId="{57B19589-2535-46FA-9D7E-024427FCF647}" destId="{67312562-4E04-4621-B6CF-052A68DF5890}" srcOrd="1" destOrd="0" presId="urn:microsoft.com/office/officeart/2005/8/layout/orgChart1"/>
    <dgm:cxn modelId="{A435C8D3-C134-4A0D-94EA-8E4FA8AE11B2}" type="presParOf" srcId="{57B19589-2535-46FA-9D7E-024427FCF647}" destId="{6AD92A1C-9202-44D1-A4FD-3EDA8B9C623B}"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7AE009-BE22-476F-977B-49FFB74A4316}">
      <dsp:nvSpPr>
        <dsp:cNvPr id="0" name=""/>
        <dsp:cNvSpPr/>
      </dsp:nvSpPr>
      <dsp:spPr>
        <a:xfrm>
          <a:off x="1437"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a:t>
          </a:r>
          <a14:m xmlns:a14="http://schemas.microsoft.com/office/drawing/2010/main">
            <m:oMath xmlns:m="http://schemas.openxmlformats.org/officeDocument/2006/math">
              <m:r>
                <a:rPr lang="en-US" sz="1600" i="1" kern="1200" dirty="0" smtClean="0">
                  <a:latin typeface="Cambria Math" panose="02040503050406030204" pitchFamily="18" charset="0"/>
                </a:rPr>
                <m:t>𝑥</m:t>
              </m:r>
            </m:oMath>
          </a14:m>
          <a:br>
            <a:rPr lang="en-US" sz="1600" kern="1200" dirty="0"/>
          </a:br>
          <a:r>
            <a:rPr lang="en-US" sz="1600" kern="1200" dirty="0"/>
            <a:t>(e.g. </a:t>
          </a:r>
          <a14:m xmlns:a14="http://schemas.microsoft.com/office/drawing/2010/main">
            <m:oMath xmlns:m="http://schemas.openxmlformats.org/officeDocument/2006/math">
              <m:r>
                <a:rPr lang="en-US" sz="1600" i="1" kern="1200" dirty="0" smtClean="0">
                  <a:latin typeface="Cambria Math" panose="02040503050406030204" pitchFamily="18" charset="0"/>
                </a:rPr>
                <m:t>𝑥</m:t>
              </m:r>
              <m:r>
                <a:rPr lang="en-US" sz="1600" i="1" kern="1200" dirty="0" smtClean="0">
                  <a:latin typeface="Cambria Math" panose="02040503050406030204" pitchFamily="18" charset="0"/>
                </a:rPr>
                <m:t> = “</m:t>
              </m:r>
              <m:r>
                <a:rPr lang="en-US" sz="1600" i="1" kern="1200" dirty="0" smtClean="0">
                  <a:latin typeface="Cambria Math" panose="02040503050406030204" pitchFamily="18" charset="0"/>
                </a:rPr>
                <m:t>𝑐𝑎𝑡</m:t>
              </m:r>
              <m:r>
                <a:rPr lang="en-US" sz="1600" i="1" kern="1200" dirty="0" smtClean="0">
                  <a:latin typeface="Cambria Math" panose="02040503050406030204" pitchFamily="18" charset="0"/>
                </a:rPr>
                <m:t>”</m:t>
              </m:r>
            </m:oMath>
          </a14:m>
          <a:r>
            <a:rPr lang="en-US" sz="1600" kern="1200" dirty="0"/>
            <a:t>)</a:t>
          </a:r>
          <a:endParaRPr lang="en-GB" sz="1600" kern="1200" dirty="0"/>
        </a:p>
      </dsp:txBody>
      <dsp:txXfrm>
        <a:off x="36097" y="34660"/>
        <a:ext cx="1690820" cy="1114059"/>
      </dsp:txXfrm>
    </dsp:sp>
    <dsp:sp modelId="{B554A8C0-9343-4007-8C8A-CBFD21425FEF}">
      <dsp:nvSpPr>
        <dsp:cNvPr id="0" name=""/>
        <dsp:cNvSpPr/>
      </dsp:nvSpPr>
      <dsp:spPr>
        <a:xfrm>
          <a:off x="1937591"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937591" y="460735"/>
        <a:ext cx="261204" cy="261908"/>
      </dsp:txXfrm>
    </dsp:sp>
    <dsp:sp modelId="{AA418664-0710-4DFA-8D0A-3C13A5C3D424}">
      <dsp:nvSpPr>
        <dsp:cNvPr id="0" name=""/>
        <dsp:cNvSpPr/>
      </dsp:nvSpPr>
      <dsp:spPr>
        <a:xfrm>
          <a:off x="2465633" y="0"/>
          <a:ext cx="1760140"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Embedding function </a:t>
          </a:r>
          <a14:m xmlns:a14="http://schemas.microsoft.com/office/drawing/2010/main">
            <m:oMath xmlns:m="http://schemas.openxmlformats.org/officeDocument/2006/math">
              <m:r>
                <a:rPr lang="en-US" sz="1600" i="1" kern="1200" dirty="0" smtClean="0">
                  <a:latin typeface="Cambria Math" panose="02040503050406030204" pitchFamily="18" charset="0"/>
                </a:rPr>
                <m:t>𝑓</m:t>
              </m:r>
            </m:oMath>
          </a14:m>
          <a:endParaRPr lang="en-GB" sz="1600" kern="1200" dirty="0"/>
        </a:p>
      </dsp:txBody>
      <dsp:txXfrm>
        <a:off x="2500293" y="34660"/>
        <a:ext cx="1690820" cy="1114059"/>
      </dsp:txXfrm>
    </dsp:sp>
    <dsp:sp modelId="{8231079D-0D28-454C-BE29-806CDA5E51F9}">
      <dsp:nvSpPr>
        <dsp:cNvPr id="0" name=""/>
        <dsp:cNvSpPr/>
      </dsp:nvSpPr>
      <dsp:spPr>
        <a:xfrm>
          <a:off x="4401788" y="373432"/>
          <a:ext cx="373149" cy="43651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401788" y="460735"/>
        <a:ext cx="261204" cy="261908"/>
      </dsp:txXfrm>
    </dsp:sp>
    <dsp:sp modelId="{976F2464-093A-48ED-8E7D-D0104EFC69C9}">
      <dsp:nvSpPr>
        <dsp:cNvPr id="0" name=""/>
        <dsp:cNvSpPr/>
      </dsp:nvSpPr>
      <dsp:spPr>
        <a:xfrm>
          <a:off x="4929830" y="0"/>
          <a:ext cx="3196732" cy="11833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Word Embedding</a:t>
          </a:r>
          <a:br>
            <a:rPr lang="en-US" sz="1600" kern="1200" dirty="0"/>
          </a:br>
          <a14:m xmlns:a14="http://schemas.microsoft.com/office/drawing/2010/main">
            <m:oMathPara xmlns:m="http://schemas.openxmlformats.org/officeDocument/2006/math">
              <m:oMathParaPr>
                <m:jc m:val="centerGroup"/>
              </m:oMathParaPr>
              <m:oMath xmlns:m="http://schemas.openxmlformats.org/officeDocument/2006/math">
                <m:r>
                  <a:rPr lang="en-US" sz="1600" i="1" kern="1200" dirty="0" smtClean="0">
                    <a:latin typeface="Cambria Math" panose="02040503050406030204" pitchFamily="18" charset="0"/>
                  </a:rPr>
                  <m:t> </m:t>
                </m:r>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m:t>
                </m:r>
                <m:r>
                  <a:rPr lang="en-US" sz="1600" i="1" kern="1200" dirty="0" smtClean="0">
                    <a:latin typeface="Cambria Math" panose="02040503050406030204" pitchFamily="18" charset="0"/>
                  </a:rPr>
                  <m:t>𝑓</m:t>
                </m:r>
                <m:d>
                  <m:dPr>
                    <m:ctrlPr>
                      <a:rPr lang="en-US" sz="1600" i="1" kern="1200" dirty="0" smtClean="0">
                        <a:latin typeface="Cambria Math" panose="02040503050406030204" pitchFamily="18" charset="0"/>
                      </a:rPr>
                    </m:ctrlPr>
                  </m:dPr>
                  <m:e>
                    <m:r>
                      <a:rPr lang="en-US" sz="1600" i="1" kern="1200" dirty="0" smtClean="0">
                        <a:latin typeface="Cambria Math" panose="02040503050406030204" pitchFamily="18" charset="0"/>
                      </a:rPr>
                      <m:t>𝑥</m:t>
                    </m:r>
                  </m:e>
                </m:d>
              </m:oMath>
            </m:oMathPara>
          </a14:m>
          <a:endParaRPr lang="en-GB" sz="1600" kern="1200" dirty="0"/>
        </a:p>
        <a:p>
          <a:pPr marL="0" lvl="0" indent="0" algn="ctr" defTabSz="711200">
            <a:lnSpc>
              <a:spcPct val="90000"/>
            </a:lnSpc>
            <a:spcBef>
              <a:spcPct val="0"/>
            </a:spcBef>
            <a:spcAft>
              <a:spcPct val="35000"/>
            </a:spcAft>
            <a:buNone/>
          </a:pPr>
          <a:r>
            <a:rPr lang="en-GB" sz="1600" kern="1200" dirty="0"/>
            <a:t>(e.g. </a:t>
          </a:r>
          <a14:m xmlns:a14="http://schemas.microsoft.com/office/drawing/2010/main">
            <m:oMath xmlns:m="http://schemas.openxmlformats.org/officeDocument/2006/math">
              <m:r>
                <a:rPr lang="en-US" sz="1600" b="0" i="1" kern="1200" dirty="0" smtClean="0">
                  <a:latin typeface="Cambria Math" panose="02040503050406030204" pitchFamily="18" charset="0"/>
                </a:rPr>
                <m:t>𝑥</m:t>
              </m:r>
              <m:r>
                <a:rPr lang="en-US" sz="1600" b="0" i="1" kern="1200" dirty="0" smtClean="0">
                  <a:latin typeface="Cambria Math" panose="02040503050406030204" pitchFamily="18" charset="0"/>
                </a:rPr>
                <m:t>′= (0.2, 0, 4.7, 2.8, 1,…)</m:t>
              </m:r>
            </m:oMath>
          </a14:m>
          <a:r>
            <a:rPr lang="en-GB" sz="1600" kern="1200" dirty="0"/>
            <a:t>)</a:t>
          </a:r>
        </a:p>
      </dsp:txBody>
      <dsp:txXfrm>
        <a:off x="4964490" y="34660"/>
        <a:ext cx="3127412" cy="11140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BE47F-62BC-48E4-9605-9F475E4B155D}">
      <dsp:nvSpPr>
        <dsp:cNvPr id="0" name=""/>
        <dsp:cNvSpPr/>
      </dsp:nvSpPr>
      <dsp:spPr>
        <a:xfrm>
          <a:off x="2353294" y="1165626"/>
          <a:ext cx="153931" cy="674368"/>
        </a:xfrm>
        <a:custGeom>
          <a:avLst/>
          <a:gdLst/>
          <a:ahLst/>
          <a:cxnLst/>
          <a:rect l="0" t="0" r="0" b="0"/>
          <a:pathLst>
            <a:path>
              <a:moveTo>
                <a:pt x="153931" y="0"/>
              </a:moveTo>
              <a:lnTo>
                <a:pt x="153931" y="674368"/>
              </a:lnTo>
              <a:lnTo>
                <a:pt x="0" y="6743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B3C62-8451-4FE7-8F66-ED2AF2ABF230}">
      <dsp:nvSpPr>
        <dsp:cNvPr id="0" name=""/>
        <dsp:cNvSpPr/>
      </dsp:nvSpPr>
      <dsp:spPr>
        <a:xfrm>
          <a:off x="2507226" y="1165626"/>
          <a:ext cx="1773881" cy="1348736"/>
        </a:xfrm>
        <a:custGeom>
          <a:avLst/>
          <a:gdLst/>
          <a:ahLst/>
          <a:cxnLst/>
          <a:rect l="0" t="0" r="0" b="0"/>
          <a:pathLst>
            <a:path>
              <a:moveTo>
                <a:pt x="0" y="0"/>
              </a:moveTo>
              <a:lnTo>
                <a:pt x="0" y="1194804"/>
              </a:lnTo>
              <a:lnTo>
                <a:pt x="1773881" y="1194804"/>
              </a:lnTo>
              <a:lnTo>
                <a:pt x="1773881"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7929C4-C672-4D01-803E-2C6B4939A8D7}">
      <dsp:nvSpPr>
        <dsp:cNvPr id="0" name=""/>
        <dsp:cNvSpPr/>
      </dsp:nvSpPr>
      <dsp:spPr>
        <a:xfrm>
          <a:off x="2461506" y="1165626"/>
          <a:ext cx="91440" cy="1348736"/>
        </a:xfrm>
        <a:custGeom>
          <a:avLst/>
          <a:gdLst/>
          <a:ahLst/>
          <a:cxnLst/>
          <a:rect l="0" t="0" r="0" b="0"/>
          <a:pathLst>
            <a:path>
              <a:moveTo>
                <a:pt x="45720" y="0"/>
              </a:moveTo>
              <a:lnTo>
                <a:pt x="4572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C1F9-4662-4474-8835-32B170906E37}">
      <dsp:nvSpPr>
        <dsp:cNvPr id="0" name=""/>
        <dsp:cNvSpPr/>
      </dsp:nvSpPr>
      <dsp:spPr>
        <a:xfrm>
          <a:off x="733345" y="1165626"/>
          <a:ext cx="1773881" cy="1348736"/>
        </a:xfrm>
        <a:custGeom>
          <a:avLst/>
          <a:gdLst/>
          <a:ahLst/>
          <a:cxnLst/>
          <a:rect l="0" t="0" r="0" b="0"/>
          <a:pathLst>
            <a:path>
              <a:moveTo>
                <a:pt x="1773881" y="0"/>
              </a:moveTo>
              <a:lnTo>
                <a:pt x="1773881" y="1194804"/>
              </a:lnTo>
              <a:lnTo>
                <a:pt x="0" y="1194804"/>
              </a:lnTo>
              <a:lnTo>
                <a:pt x="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067E4-A13B-4705-9B26-A9B27884C75D}">
      <dsp:nvSpPr>
        <dsp:cNvPr id="0" name=""/>
        <dsp:cNvSpPr/>
      </dsp:nvSpPr>
      <dsp:spPr>
        <a:xfrm>
          <a:off x="1774217" y="432617"/>
          <a:ext cx="1466017" cy="733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Word “club”</a:t>
          </a:r>
          <a:endParaRPr lang="en-SG" sz="2400" kern="1200" dirty="0"/>
        </a:p>
      </dsp:txBody>
      <dsp:txXfrm>
        <a:off x="1774217" y="432617"/>
        <a:ext cx="1466017" cy="733008"/>
      </dsp:txXfrm>
    </dsp:sp>
    <dsp:sp modelId="{7C2C7998-F075-4F89-A7D3-DF6C29073AE0}">
      <dsp:nvSpPr>
        <dsp:cNvPr id="0" name=""/>
        <dsp:cNvSpPr/>
      </dsp:nvSpPr>
      <dsp:spPr>
        <a:xfrm>
          <a:off x="336"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nightclub</a:t>
          </a:r>
          <a:endParaRPr lang="en-SG" sz="2400" kern="1200" dirty="0"/>
        </a:p>
      </dsp:txBody>
      <dsp:txXfrm>
        <a:off x="336" y="2514362"/>
        <a:ext cx="1466017" cy="2293613"/>
      </dsp:txXfrm>
    </dsp:sp>
    <dsp:sp modelId="{9EFB4F08-C3D4-4047-BBC1-F80856506BD8}">
      <dsp:nvSpPr>
        <dsp:cNvPr id="0" name=""/>
        <dsp:cNvSpPr/>
      </dsp:nvSpPr>
      <dsp:spPr>
        <a:xfrm>
          <a:off x="1774217"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club sandwich</a:t>
          </a:r>
          <a:endParaRPr lang="en-SG" sz="2400" kern="1200" dirty="0"/>
        </a:p>
      </dsp:txBody>
      <dsp:txXfrm>
        <a:off x="1774217" y="2514362"/>
        <a:ext cx="1466017" cy="2293613"/>
      </dsp:txXfrm>
    </dsp:sp>
    <dsp:sp modelId="{CA2ACF9C-3690-4111-8E63-133EF5771E55}">
      <dsp:nvSpPr>
        <dsp:cNvPr id="0" name=""/>
        <dsp:cNvSpPr/>
      </dsp:nvSpPr>
      <dsp:spPr>
        <a:xfrm>
          <a:off x="3548098"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Etc.</a:t>
          </a:r>
          <a:endParaRPr lang="en-SG" sz="2400" kern="1200" dirty="0"/>
        </a:p>
      </dsp:txBody>
      <dsp:txXfrm>
        <a:off x="3548098" y="2514362"/>
        <a:ext cx="1466017" cy="2293613"/>
      </dsp:txXfrm>
    </dsp:sp>
    <dsp:sp modelId="{D5B2972F-92D8-4965-A0CC-ABE090EE2152}">
      <dsp:nvSpPr>
        <dsp:cNvPr id="0" name=""/>
        <dsp:cNvSpPr/>
      </dsp:nvSpPr>
      <dsp:spPr>
        <a:xfrm>
          <a:off x="887277" y="1473489"/>
          <a:ext cx="1466017" cy="733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Context</a:t>
          </a:r>
          <a:endParaRPr lang="en-SG" sz="2400" kern="1200" dirty="0"/>
        </a:p>
      </dsp:txBody>
      <dsp:txXfrm>
        <a:off x="887277" y="1473489"/>
        <a:ext cx="1466017" cy="73300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BE47F-62BC-48E4-9605-9F475E4B155D}">
      <dsp:nvSpPr>
        <dsp:cNvPr id="0" name=""/>
        <dsp:cNvSpPr/>
      </dsp:nvSpPr>
      <dsp:spPr>
        <a:xfrm>
          <a:off x="2353294" y="1165626"/>
          <a:ext cx="153931" cy="674368"/>
        </a:xfrm>
        <a:custGeom>
          <a:avLst/>
          <a:gdLst/>
          <a:ahLst/>
          <a:cxnLst/>
          <a:rect l="0" t="0" r="0" b="0"/>
          <a:pathLst>
            <a:path>
              <a:moveTo>
                <a:pt x="153931" y="0"/>
              </a:moveTo>
              <a:lnTo>
                <a:pt x="153931" y="674368"/>
              </a:lnTo>
              <a:lnTo>
                <a:pt x="0" y="67436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ADB3C62-8451-4FE7-8F66-ED2AF2ABF230}">
      <dsp:nvSpPr>
        <dsp:cNvPr id="0" name=""/>
        <dsp:cNvSpPr/>
      </dsp:nvSpPr>
      <dsp:spPr>
        <a:xfrm>
          <a:off x="2507226" y="1165626"/>
          <a:ext cx="1773881" cy="1348736"/>
        </a:xfrm>
        <a:custGeom>
          <a:avLst/>
          <a:gdLst/>
          <a:ahLst/>
          <a:cxnLst/>
          <a:rect l="0" t="0" r="0" b="0"/>
          <a:pathLst>
            <a:path>
              <a:moveTo>
                <a:pt x="0" y="0"/>
              </a:moveTo>
              <a:lnTo>
                <a:pt x="0" y="1194804"/>
              </a:lnTo>
              <a:lnTo>
                <a:pt x="1773881" y="1194804"/>
              </a:lnTo>
              <a:lnTo>
                <a:pt x="1773881"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7929C4-C672-4D01-803E-2C6B4939A8D7}">
      <dsp:nvSpPr>
        <dsp:cNvPr id="0" name=""/>
        <dsp:cNvSpPr/>
      </dsp:nvSpPr>
      <dsp:spPr>
        <a:xfrm>
          <a:off x="2461506" y="1165626"/>
          <a:ext cx="91440" cy="1348736"/>
        </a:xfrm>
        <a:custGeom>
          <a:avLst/>
          <a:gdLst/>
          <a:ahLst/>
          <a:cxnLst/>
          <a:rect l="0" t="0" r="0" b="0"/>
          <a:pathLst>
            <a:path>
              <a:moveTo>
                <a:pt x="45720" y="0"/>
              </a:moveTo>
              <a:lnTo>
                <a:pt x="4572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C1F9-4662-4474-8835-32B170906E37}">
      <dsp:nvSpPr>
        <dsp:cNvPr id="0" name=""/>
        <dsp:cNvSpPr/>
      </dsp:nvSpPr>
      <dsp:spPr>
        <a:xfrm>
          <a:off x="733345" y="1165626"/>
          <a:ext cx="1773881" cy="1348736"/>
        </a:xfrm>
        <a:custGeom>
          <a:avLst/>
          <a:gdLst/>
          <a:ahLst/>
          <a:cxnLst/>
          <a:rect l="0" t="0" r="0" b="0"/>
          <a:pathLst>
            <a:path>
              <a:moveTo>
                <a:pt x="1773881" y="0"/>
              </a:moveTo>
              <a:lnTo>
                <a:pt x="1773881" y="1194804"/>
              </a:lnTo>
              <a:lnTo>
                <a:pt x="0" y="1194804"/>
              </a:lnTo>
              <a:lnTo>
                <a:pt x="0" y="134873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C067E4-A13B-4705-9B26-A9B27884C75D}">
      <dsp:nvSpPr>
        <dsp:cNvPr id="0" name=""/>
        <dsp:cNvSpPr/>
      </dsp:nvSpPr>
      <dsp:spPr>
        <a:xfrm>
          <a:off x="1774217" y="432617"/>
          <a:ext cx="1466017" cy="73300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Word “club”</a:t>
          </a:r>
          <a:endParaRPr lang="en-SG" sz="2400" kern="1200" dirty="0"/>
        </a:p>
      </dsp:txBody>
      <dsp:txXfrm>
        <a:off x="1774217" y="432617"/>
        <a:ext cx="1466017" cy="733008"/>
      </dsp:txXfrm>
    </dsp:sp>
    <dsp:sp modelId="{7C2C7998-F075-4F89-A7D3-DF6C29073AE0}">
      <dsp:nvSpPr>
        <dsp:cNvPr id="0" name=""/>
        <dsp:cNvSpPr/>
      </dsp:nvSpPr>
      <dsp:spPr>
        <a:xfrm>
          <a:off x="336"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nightclub</a:t>
          </a:r>
          <a:endParaRPr lang="en-SG" sz="2400" kern="1200" dirty="0"/>
        </a:p>
      </dsp:txBody>
      <dsp:txXfrm>
        <a:off x="336" y="2514362"/>
        <a:ext cx="1466017" cy="2293613"/>
      </dsp:txXfrm>
    </dsp:sp>
    <dsp:sp modelId="{9EFB4F08-C3D4-4047-BBC1-F80856506BD8}">
      <dsp:nvSpPr>
        <dsp:cNvPr id="0" name=""/>
        <dsp:cNvSpPr/>
      </dsp:nvSpPr>
      <dsp:spPr>
        <a:xfrm>
          <a:off x="1774217"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Embedding vector for “club” as in a club sandwich</a:t>
          </a:r>
          <a:endParaRPr lang="en-SG" sz="2400" kern="1200" dirty="0"/>
        </a:p>
      </dsp:txBody>
      <dsp:txXfrm>
        <a:off x="1774217" y="2514362"/>
        <a:ext cx="1466017" cy="2293613"/>
      </dsp:txXfrm>
    </dsp:sp>
    <dsp:sp modelId="{CA2ACF9C-3690-4111-8E63-133EF5771E55}">
      <dsp:nvSpPr>
        <dsp:cNvPr id="0" name=""/>
        <dsp:cNvSpPr/>
      </dsp:nvSpPr>
      <dsp:spPr>
        <a:xfrm>
          <a:off x="3548098" y="2514362"/>
          <a:ext cx="1466017" cy="229361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Etc.</a:t>
          </a:r>
          <a:endParaRPr lang="en-SG" sz="2400" kern="1200" dirty="0"/>
        </a:p>
      </dsp:txBody>
      <dsp:txXfrm>
        <a:off x="3548098" y="2514362"/>
        <a:ext cx="1466017" cy="2293613"/>
      </dsp:txXfrm>
    </dsp:sp>
    <dsp:sp modelId="{D5B2972F-92D8-4965-A0CC-ABE090EE2152}">
      <dsp:nvSpPr>
        <dsp:cNvPr id="0" name=""/>
        <dsp:cNvSpPr/>
      </dsp:nvSpPr>
      <dsp:spPr>
        <a:xfrm>
          <a:off x="887277" y="1473489"/>
          <a:ext cx="1466017" cy="733008"/>
        </a:xfrm>
        <a:prstGeom prst="rect">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GB" sz="2400" kern="1200" dirty="0"/>
            <a:t>Context</a:t>
          </a:r>
          <a:endParaRPr lang="en-SG" sz="2400" kern="1200" dirty="0"/>
        </a:p>
      </dsp:txBody>
      <dsp:txXfrm>
        <a:off x="887277" y="1473489"/>
        <a:ext cx="1466017" cy="73300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23/08/2023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18</a:t>
            </a:fld>
            <a:endParaRPr lang="en-GB"/>
          </a:p>
        </p:txBody>
      </p:sp>
    </p:spTree>
    <p:extLst>
      <p:ext uri="{BB962C8B-B14F-4D97-AF65-F5344CB8AC3E}">
        <p14:creationId xmlns:p14="http://schemas.microsoft.com/office/powerpoint/2010/main" val="465459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23/08/2023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23/08/2023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750C54AC-7080-FCF2-1291-2455FB5EFF2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C8DBC729-548E-F86C-FE39-2A43BE47CBB9}"/>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10.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diagramColors" Target="../diagrams/colors10.xml"/><Relationship Id="rId4" Type="http://schemas.openxmlformats.org/officeDocument/2006/relationships/diagramQuickStyle" Target="../diagrams/quickStyle1.xml"/><Relationship Id="rId9" Type="http://schemas.openxmlformats.org/officeDocument/2006/relationships/diagramQuickStyle" Target="../diagrams/quickStyle10.xml"/></Relationships>
</file>

<file path=ppt/slides/_rels/slide29.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2.xml"/><Relationship Id="rId2" Type="http://schemas.openxmlformats.org/officeDocument/2006/relationships/image" Target="../media/image39.png"/><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Data" Target="../diagrams/data4.xml"/><Relationship Id="rId7" Type="http://schemas.microsoft.com/office/2007/relationships/diagramDrawing" Target="../diagrams/drawing3.xml"/><Relationship Id="rId2" Type="http://schemas.openxmlformats.org/officeDocument/2006/relationships/image" Target="../media/image380.png"/><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10.png"/><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8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1.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0.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0.png"/><Relationship Id="rId9" Type="http://schemas.openxmlformats.org/officeDocument/2006/relationships/image" Target="../media/image56.png"/><Relationship Id="rId14" Type="http://schemas.openxmlformats.org/officeDocument/2006/relationships/image" Target="../media/image61.png"/></Relationships>
</file>

<file path=ppt/slides/_rels/slide5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9.png"/><Relationship Id="rId3" Type="http://schemas.openxmlformats.org/officeDocument/2006/relationships/image" Target="../media/image500.png"/><Relationship Id="rId7" Type="http://schemas.openxmlformats.org/officeDocument/2006/relationships/image" Target="../media/image54.png"/><Relationship Id="rId12" Type="http://schemas.openxmlformats.org/officeDocument/2006/relationships/image" Target="../media/image58.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57.png"/><Relationship Id="rId5" Type="http://schemas.openxmlformats.org/officeDocument/2006/relationships/image" Target="../media/image520.png"/><Relationship Id="rId15" Type="http://schemas.openxmlformats.org/officeDocument/2006/relationships/image" Target="../media/image61.png"/><Relationship Id="rId10" Type="http://schemas.openxmlformats.org/officeDocument/2006/relationships/image" Target="../media/image68.png"/><Relationship Id="rId4" Type="http://schemas.openxmlformats.org/officeDocument/2006/relationships/image" Target="../media/image510.png"/><Relationship Id="rId9" Type="http://schemas.openxmlformats.org/officeDocument/2006/relationships/image" Target="../media/image56.png"/><Relationship Id="rId14" Type="http://schemas.openxmlformats.org/officeDocument/2006/relationships/image" Target="../media/image60.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0.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0.png"/><Relationship Id="rId9" Type="http://schemas.openxmlformats.org/officeDocument/2006/relationships/image" Target="../media/image58.png"/><Relationship Id="rId14"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40.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56.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0.png"/><Relationship Id="rId15" Type="http://schemas.openxmlformats.org/officeDocument/2006/relationships/image" Target="../media/image61.png"/><Relationship Id="rId10" Type="http://schemas.openxmlformats.org/officeDocument/2006/relationships/image" Target="../media/image59.png"/><Relationship Id="rId4" Type="http://schemas.openxmlformats.org/officeDocument/2006/relationships/image" Target="../media/image510.png"/><Relationship Id="rId9" Type="http://schemas.openxmlformats.org/officeDocument/2006/relationships/image" Target="../media/image58.png"/><Relationship Id="rId14" Type="http://schemas.openxmlformats.org/officeDocument/2006/relationships/image" Target="../media/image76.png"/></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1.png"/><Relationship Id="rId3" Type="http://schemas.openxmlformats.org/officeDocument/2006/relationships/image" Target="../media/image71.png"/><Relationship Id="rId7" Type="http://schemas.openxmlformats.org/officeDocument/2006/relationships/image" Target="../media/image54.png"/><Relationship Id="rId12" Type="http://schemas.openxmlformats.org/officeDocument/2006/relationships/image" Target="../media/image55.png"/><Relationship Id="rId17" Type="http://schemas.openxmlformats.org/officeDocument/2006/relationships/image" Target="../media/image69.png"/><Relationship Id="rId2" Type="http://schemas.openxmlformats.org/officeDocument/2006/relationships/image" Target="../media/image491.png"/><Relationship Id="rId16"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53.png"/><Relationship Id="rId11" Type="http://schemas.openxmlformats.org/officeDocument/2006/relationships/image" Target="../media/image60.png"/><Relationship Id="rId5" Type="http://schemas.openxmlformats.org/officeDocument/2006/relationships/image" Target="../media/image520.png"/><Relationship Id="rId15" Type="http://schemas.openxmlformats.org/officeDocument/2006/relationships/image" Target="../media/image62.png"/><Relationship Id="rId10" Type="http://schemas.openxmlformats.org/officeDocument/2006/relationships/image" Target="../media/image59.png"/><Relationship Id="rId4" Type="http://schemas.openxmlformats.org/officeDocument/2006/relationships/image" Target="../media/image510.png"/><Relationship Id="rId9" Type="http://schemas.openxmlformats.org/officeDocument/2006/relationships/image" Target="../media/image58.png"/><Relationship Id="rId14" Type="http://schemas.openxmlformats.org/officeDocument/2006/relationships/image" Target="../media/image56.png"/></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hyperlink" Target="https://arxiv.org/abs/1310.4546" TargetMode="External"/><Relationship Id="rId2" Type="http://schemas.openxmlformats.org/officeDocument/2006/relationships/hyperlink" Target="https://arxiv.org/abs/1301.3781"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ciirc.cvut.cz/svetove-uznavany-expert-tomas-mikolov-prichazi-z-facebook-ai-do-ciirc-cvut-zameri-se-na-vyvoj-silne-umele-inteligence/" TargetMode="External"/><Relationship Id="rId2" Type="http://schemas.openxmlformats.org/officeDocument/2006/relationships/hyperlink" Target="https://scholar.google.com.sg/citations?user=oBu8kMMAAAAJ&amp;hl=en"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W8-S1 The Embedding Problem</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1" name="Arrow: Down 10">
            <a:extLst>
              <a:ext uri="{FF2B5EF4-FFF2-40B4-BE49-F238E27FC236}">
                <a16:creationId xmlns:a16="http://schemas.microsoft.com/office/drawing/2014/main" id="{2505E4B4-EA59-4C07-9B23-2DA5EC0BA017}"/>
              </a:ext>
            </a:extLst>
          </p:cNvPr>
          <p:cNvSpPr/>
          <p:nvPr/>
        </p:nvSpPr>
        <p:spPr>
          <a:xfrm rot="16200000">
            <a:off x="9696254" y="3875181"/>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145639" y="4157143"/>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145639" y="4157143"/>
                <a:ext cx="1664677" cy="369332"/>
              </a:xfrm>
              <a:prstGeom prst="rect">
                <a:avLst/>
              </a:prstGeom>
              <a:blipFill>
                <a:blip r:embed="rId2"/>
                <a:stretch>
                  <a:fillRect/>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1225D0B1-C028-472E-9520-A61B20623C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1317" y="2507143"/>
            <a:ext cx="2476077" cy="3669323"/>
          </a:xfrm>
          <a:prstGeom prst="rect">
            <a:avLst/>
          </a:prstGeom>
        </p:spPr>
      </p:pic>
      <p:sp>
        <p:nvSpPr>
          <p:cNvPr id="7" name="Content Placeholder 2">
            <a:extLst>
              <a:ext uri="{FF2B5EF4-FFF2-40B4-BE49-F238E27FC236}">
                <a16:creationId xmlns:a16="http://schemas.microsoft.com/office/drawing/2014/main" id="{418DCC8D-01CF-6453-5681-A9272F627411}"/>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(vectors, matrices, arrays, etc.) of numerical values. </a:t>
            </a:r>
            <a:r>
              <a:rPr lang="en-GB" dirty="0"/>
              <a:t>Our training process relies on processing numerical values, giving “sense/logic” to the Neural Network.</a:t>
            </a:r>
          </a:p>
          <a:p>
            <a:pPr marL="0" indent="0">
              <a:buNone/>
            </a:pPr>
            <a:r>
              <a:rPr lang="en-GB" b="1" dirty="0"/>
              <a:t>Revision (many other objects, in fact): unfortunately, it is often the case that the data cannot be simply formatted as a tensor. That is the </a:t>
            </a:r>
            <a:r>
              <a:rPr lang="en-GB" b="1" dirty="0">
                <a:solidFill>
                  <a:srgbClr val="00B050"/>
                </a:solidFill>
              </a:rPr>
              <a:t>embedding</a:t>
            </a:r>
            <a:r>
              <a:rPr lang="en-GB" b="1" dirty="0"/>
              <a:t> problem</a:t>
            </a:r>
            <a:r>
              <a:rPr lang="en-GB" dirty="0"/>
              <a:t>.</a:t>
            </a:r>
          </a:p>
        </p:txBody>
      </p:sp>
    </p:spTree>
    <p:extLst>
      <p:ext uri="{BB962C8B-B14F-4D97-AF65-F5344CB8AC3E}">
        <p14:creationId xmlns:p14="http://schemas.microsoft.com/office/powerpoint/2010/main" val="42352401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lstStyle/>
          <a:p>
            <a:pPr marL="0" indent="0">
              <a:buNone/>
            </a:pPr>
            <a:r>
              <a:rPr lang="en-US" dirty="0"/>
              <a:t>Let us consider the following problem: </a:t>
            </a:r>
            <a:r>
              <a:rPr lang="en-US" b="1"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p:pic>
        <p:nvPicPr>
          <p:cNvPr id="7" name="Picture 6">
            <a:extLst>
              <a:ext uri="{FF2B5EF4-FFF2-40B4-BE49-F238E27FC236}">
                <a16:creationId xmlns:a16="http://schemas.microsoft.com/office/drawing/2014/main" id="{74806990-FF25-4E2C-BFBF-B97C4CC1A4F1}"/>
              </a:ext>
            </a:extLst>
          </p:cNvPr>
          <p:cNvPicPr>
            <a:picLocks noChangeAspect="1"/>
          </p:cNvPicPr>
          <p:nvPr/>
        </p:nvPicPr>
        <p:blipFill rotWithShape="1">
          <a:blip r:embed="rId2">
            <a:extLst>
              <a:ext uri="{28A0092B-C50C-407E-A947-70E740481C1C}">
                <a14:useLocalDpi xmlns:a14="http://schemas.microsoft.com/office/drawing/2010/main" val="0"/>
              </a:ext>
            </a:extLst>
          </a:blip>
          <a:srcRect l="5430" t="11818" r="21241" b="9519"/>
          <a:stretch/>
        </p:blipFill>
        <p:spPr>
          <a:xfrm>
            <a:off x="6283568" y="1825624"/>
            <a:ext cx="5852991" cy="3535729"/>
          </a:xfrm>
          <a:prstGeom prst="rect">
            <a:avLst/>
          </a:prstGeom>
        </p:spPr>
      </p:pic>
    </p:spTree>
    <p:extLst>
      <p:ext uri="{BB962C8B-B14F-4D97-AF65-F5344CB8AC3E}">
        <p14:creationId xmlns:p14="http://schemas.microsoft.com/office/powerpoint/2010/main" val="771680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4BFC1-1E16-4FF0-B77B-5516A84E80A7}"/>
              </a:ext>
            </a:extLst>
          </p:cNvPr>
          <p:cNvSpPr>
            <a:spLocks noGrp="1"/>
          </p:cNvSpPr>
          <p:nvPr>
            <p:ph type="title"/>
          </p:nvPr>
        </p:nvSpPr>
        <p:spPr/>
        <p:txBody>
          <a:bodyPr/>
          <a:lstStyle/>
          <a:p>
            <a:r>
              <a:rPr lang="en-US" dirty="0"/>
              <a:t>Let us start with a toy problem</a:t>
            </a:r>
            <a:endParaRPr lang="en-GB" dirty="0"/>
          </a:p>
        </p:txBody>
      </p:sp>
      <p:sp>
        <p:nvSpPr>
          <p:cNvPr id="4" name="Content Placeholder 3">
            <a:extLst>
              <a:ext uri="{FF2B5EF4-FFF2-40B4-BE49-F238E27FC236}">
                <a16:creationId xmlns:a16="http://schemas.microsoft.com/office/drawing/2014/main" id="{69F70E21-E52E-4464-B202-E56F6B06092A}"/>
              </a:ext>
            </a:extLst>
          </p:cNvPr>
          <p:cNvSpPr>
            <a:spLocks noGrp="1"/>
          </p:cNvSpPr>
          <p:nvPr>
            <p:ph sz="half" idx="1"/>
          </p:nvPr>
        </p:nvSpPr>
        <p:spPr>
          <a:xfrm>
            <a:off x="838200" y="1825624"/>
            <a:ext cx="5181600" cy="5032375"/>
          </a:xfrm>
        </p:spPr>
        <p:txBody>
          <a:bodyPr>
            <a:normAutofit/>
          </a:bodyPr>
          <a:lstStyle/>
          <a:p>
            <a:pPr marL="0" indent="0">
              <a:buNone/>
            </a:pPr>
            <a:r>
              <a:rPr lang="en-US" dirty="0"/>
              <a:t>Let us consider the following problem: </a:t>
            </a:r>
            <a:r>
              <a:rPr lang="en-US" b="1" dirty="0"/>
              <a:t>the recommendation system from Netflix.</a:t>
            </a:r>
          </a:p>
          <a:p>
            <a:r>
              <a:rPr lang="en-US" dirty="0"/>
              <a:t>Our dataset is a list of movies, which can be watched on Netflix and that the user may have seen and/or liked.</a:t>
            </a:r>
          </a:p>
          <a:p>
            <a:r>
              <a:rPr lang="en-US" dirty="0"/>
              <a:t>Our objective is to suggest a recommendation of what our user would like to watch next.</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1479B1-BC65-4EB4-9D63-CCB42F72415B}"/>
                  </a:ext>
                </a:extLst>
              </p:cNvPr>
              <p:cNvSpPr>
                <a:spLocks noGrp="1"/>
              </p:cNvSpPr>
              <p:nvPr>
                <p:ph sz="half" idx="2"/>
              </p:nvPr>
            </p:nvSpPr>
            <p:spPr>
              <a:xfrm>
                <a:off x="6172200" y="1825624"/>
                <a:ext cx="5181600" cy="5032375"/>
              </a:xfrm>
            </p:spPr>
            <p:txBody>
              <a:bodyPr>
                <a:normAutofit/>
              </a:bodyPr>
              <a:lstStyle/>
              <a:p>
                <a:pPr marL="0" indent="0">
                  <a:buNone/>
                </a:pPr>
                <a:r>
                  <a:rPr lang="en-US" b="1" dirty="0"/>
                  <a:t>Question: </a:t>
                </a:r>
                <a:r>
                  <a:rPr lang="en-US" dirty="0"/>
                  <a:t>How do I represent a movie as a tensor </a:t>
                </a:r>
                <a14:m>
                  <m:oMath xmlns:m="http://schemas.openxmlformats.org/officeDocument/2006/math">
                    <m:r>
                      <a:rPr lang="en-US" i="1" dirty="0" smtClean="0">
                        <a:latin typeface="Cambria Math" panose="02040503050406030204" pitchFamily="18" charset="0"/>
                      </a:rPr>
                      <m:t>𝑥</m:t>
                    </m:r>
                  </m:oMath>
                </a14:m>
                <a:r>
                  <a:rPr lang="en-US" dirty="0"/>
                  <a:t>, carrying </a:t>
                </a:r>
                <a:r>
                  <a:rPr lang="en-US" b="1" dirty="0"/>
                  <a:t>meaningful</a:t>
                </a:r>
                <a:r>
                  <a:rPr lang="en-US" dirty="0"/>
                  <a:t> </a:t>
                </a:r>
                <a:r>
                  <a:rPr lang="en-US" b="1" dirty="0"/>
                  <a:t>values</a:t>
                </a:r>
                <a:r>
                  <a:rPr lang="en-US" dirty="0"/>
                  <a:t>?</a:t>
                </a:r>
              </a:p>
              <a:p>
                <a:r>
                  <a:rPr lang="en-US" dirty="0"/>
                  <a:t>Values, which can later be used to describe some </a:t>
                </a:r>
                <a:r>
                  <a:rPr lang="en-US" b="1" dirty="0"/>
                  <a:t>similarity</a:t>
                </a:r>
                <a:r>
                  <a:rPr lang="en-US" dirty="0"/>
                  <a:t> between movies.</a:t>
                </a:r>
              </a:p>
              <a:p>
                <a:r>
                  <a:rPr lang="en-US" dirty="0"/>
                  <a:t>Values, which can be used to identify </a:t>
                </a:r>
                <a:r>
                  <a:rPr lang="en-US" b="1" dirty="0"/>
                  <a:t>preferences</a:t>
                </a:r>
                <a:r>
                  <a:rPr lang="en-US" dirty="0"/>
                  <a:t> of the user in terms of genre, actors, etc.</a:t>
                </a:r>
              </a:p>
              <a:p>
                <a:r>
                  <a:rPr lang="en-US" dirty="0"/>
                  <a:t>Values, which later can be used to suggest </a:t>
                </a:r>
                <a:r>
                  <a:rPr lang="en-US" b="1" dirty="0"/>
                  <a:t>recommendations</a:t>
                </a:r>
                <a:r>
                  <a:rPr lang="en-US" dirty="0"/>
                  <a:t>.</a:t>
                </a:r>
                <a:endParaRPr lang="en-GB" dirty="0"/>
              </a:p>
            </p:txBody>
          </p:sp>
        </mc:Choice>
        <mc:Fallback>
          <p:sp>
            <p:nvSpPr>
              <p:cNvPr id="3" name="Content Placeholder 2">
                <a:extLst>
                  <a:ext uri="{FF2B5EF4-FFF2-40B4-BE49-F238E27FC236}">
                    <a16:creationId xmlns:a16="http://schemas.microsoft.com/office/drawing/2014/main" id="{D91479B1-BC65-4EB4-9D63-CCB42F72415B}"/>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02244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p:txBody>
          </p:sp>
        </mc:Choice>
        <mc:Fallback>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61993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p:txBody>
          <a:bodyPr>
            <a:normAutofit/>
          </a:bodyPr>
          <a:lstStyle/>
          <a:p>
            <a:pPr marL="0" indent="0">
              <a:buNone/>
            </a:pPr>
            <a:r>
              <a:rPr lang="en-US" dirty="0"/>
              <a:t>Embeddings are typically used in Machine Learning to </a:t>
            </a:r>
            <a:r>
              <a:rPr lang="en-US" b="1" dirty="0"/>
              <a:t>encode</a:t>
            </a:r>
            <a:r>
              <a:rPr lang="en-US" dirty="0"/>
              <a:t> </a:t>
            </a:r>
            <a:r>
              <a:rPr lang="en-US" b="1" dirty="0"/>
              <a:t>some non-mathematical data </a:t>
            </a:r>
            <a:r>
              <a:rPr lang="en-US" dirty="0"/>
              <a:t>into a meaningful tensor, which can later be fed to a mathematical model (often a NN).</a:t>
            </a:r>
            <a:endParaRPr lang="en-GB" dirty="0"/>
          </a:p>
        </p:txBody>
      </p:sp>
      <p:sp>
        <p:nvSpPr>
          <p:cNvPr id="4" name="Arrow: Down 3">
            <a:extLst>
              <a:ext uri="{FF2B5EF4-FFF2-40B4-BE49-F238E27FC236}">
                <a16:creationId xmlns:a16="http://schemas.microsoft.com/office/drawing/2014/main" id="{AF7A458D-2428-4573-9970-E47961D008E4}"/>
              </a:ext>
            </a:extLst>
          </p:cNvPr>
          <p:cNvSpPr/>
          <p:nvPr/>
        </p:nvSpPr>
        <p:spPr>
          <a:xfrm rot="16200000">
            <a:off x="9200163" y="5469242"/>
            <a:ext cx="549976" cy="4385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EA3F59D-534A-44E1-AC94-B17873E32A99}"/>
                  </a:ext>
                </a:extLst>
              </p:cNvPr>
              <p:cNvSpPr txBox="1"/>
              <p:nvPr/>
            </p:nvSpPr>
            <p:spPr>
              <a:xfrm>
                <a:off x="9694423" y="5503848"/>
                <a:ext cx="20521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𝑡𝑒𝑛𝑠𝑜𝑟</m:t>
                      </m:r>
                      <m:r>
                        <a:rPr lang="en-US" b="0" i="1" dirty="0" smtClean="0">
                          <a:latin typeface="Cambria Math" panose="02040503050406030204" pitchFamily="18" charset="0"/>
                        </a:rPr>
                        <m:t> </m:t>
                      </m:r>
                      <m:r>
                        <a:rPr lang="en-US" b="0" i="1" dirty="0" smtClean="0">
                          <a:latin typeface="Cambria Math" panose="02040503050406030204" pitchFamily="18" charset="0"/>
                        </a:rPr>
                        <m:t>𝑜𝑓</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𝑠𝑜𝑚𝑒</m:t>
                      </m:r>
                      <m:r>
                        <a:rPr lang="en-US" b="0" i="1" dirty="0" smtClean="0">
                          <a:latin typeface="Cambria Math" panose="02040503050406030204" pitchFamily="18" charset="0"/>
                        </a:rPr>
                        <m:t> </m:t>
                      </m:r>
                      <m:r>
                        <a:rPr lang="en-US" b="0" i="1" dirty="0" smtClean="0">
                          <a:latin typeface="Cambria Math" panose="02040503050406030204" pitchFamily="18" charset="0"/>
                        </a:rPr>
                        <m:t>𝑠𝑜𝑟𝑡</m:t>
                      </m:r>
                      <m:r>
                        <a:rPr lang="en-US" b="0" i="1" dirty="0" smtClean="0">
                          <a:latin typeface="Cambria Math" panose="02040503050406030204" pitchFamily="18" charset="0"/>
                        </a:rPr>
                        <m:t>?</m:t>
                      </m:r>
                    </m:oMath>
                  </m:oMathPara>
                </a14:m>
                <a:endParaRPr lang="en-GB" dirty="0"/>
              </a:p>
            </p:txBody>
          </p:sp>
        </mc:Choice>
        <mc:Fallback xmlns="">
          <p:sp>
            <p:nvSpPr>
              <p:cNvPr id="5" name="TextBox 4">
                <a:extLst>
                  <a:ext uri="{FF2B5EF4-FFF2-40B4-BE49-F238E27FC236}">
                    <a16:creationId xmlns:a16="http://schemas.microsoft.com/office/drawing/2014/main" id="{BEA3F59D-534A-44E1-AC94-B17873E32A99}"/>
                  </a:ext>
                </a:extLst>
              </p:cNvPr>
              <p:cNvSpPr txBox="1">
                <a:spLocks noRot="1" noChangeAspect="1" noMove="1" noResize="1" noEditPoints="1" noAdjustHandles="1" noChangeArrowheads="1" noChangeShapeType="1" noTextEdit="1"/>
              </p:cNvSpPr>
              <p:nvPr/>
            </p:nvSpPr>
            <p:spPr>
              <a:xfrm>
                <a:off x="9694423" y="5503848"/>
                <a:ext cx="2052100" cy="646331"/>
              </a:xfrm>
              <a:prstGeom prst="rect">
                <a:avLst/>
              </a:prstGeom>
              <a:blipFill>
                <a:blip r:embed="rId3"/>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EB708EC-6734-4FEF-BDAE-FCCE67F228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2677" y="4493846"/>
            <a:ext cx="1515162" cy="224533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220EC2-F4DB-4B8D-8D73-C872000C3DBD}"/>
                  </a:ext>
                </a:extLst>
              </p:cNvPr>
              <p:cNvSpPr txBox="1"/>
              <p:nvPr/>
            </p:nvSpPr>
            <p:spPr>
              <a:xfrm>
                <a:off x="6638032" y="5503848"/>
                <a:ext cx="7631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7" name="TextBox 6">
                <a:extLst>
                  <a:ext uri="{FF2B5EF4-FFF2-40B4-BE49-F238E27FC236}">
                    <a16:creationId xmlns:a16="http://schemas.microsoft.com/office/drawing/2014/main" id="{2A220EC2-F4DB-4B8D-8D73-C872000C3DBD}"/>
                  </a:ext>
                </a:extLst>
              </p:cNvPr>
              <p:cNvSpPr txBox="1">
                <a:spLocks noRot="1" noChangeAspect="1" noMove="1" noResize="1" noEditPoints="1" noAdjustHandles="1" noChangeArrowheads="1" noChangeShapeType="1" noTextEdit="1"/>
              </p:cNvSpPr>
              <p:nvPr/>
            </p:nvSpPr>
            <p:spPr>
              <a:xfrm>
                <a:off x="6638032" y="5503848"/>
                <a:ext cx="763138" cy="369332"/>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6750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injective</a:t>
                </a:r>
                <a:r>
                  <a:rPr lang="en-US" b="1" dirty="0"/>
                  <a:t> function):</a:t>
                </a:r>
              </a:p>
              <a:p>
                <a:pPr marL="0" indent="0">
                  <a:buNone/>
                </a:pPr>
                <a:r>
                  <a:rPr lang="en-GB" dirty="0"/>
                  <a:t>An </a:t>
                </a:r>
                <a:r>
                  <a:rPr lang="en-GB" b="1" dirty="0">
                    <a:solidFill>
                      <a:srgbClr val="00B050"/>
                    </a:solidFill>
                  </a:rPr>
                  <a:t>injective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t>distinct</a:t>
                </a:r>
                <a:r>
                  <a:rPr lang="en-US" dirty="0"/>
                  <a:t> </a:t>
                </a:r>
                <a:r>
                  <a:rPr lang="en-US" b="1" dirty="0">
                    <a:solidFill>
                      <a:srgbClr val="0070C0"/>
                    </a:solidFill>
                  </a:rPr>
                  <a:t>elements of its domain </a:t>
                </a:r>
                <a14:m>
                  <m:oMath xmlns:m="http://schemas.openxmlformats.org/officeDocument/2006/math">
                    <m:r>
                      <a:rPr lang="en-US" b="1" i="1" dirty="0" smtClean="0">
                        <a:solidFill>
                          <a:srgbClr val="0070C0"/>
                        </a:solidFill>
                        <a:latin typeface="Cambria Math" panose="02040503050406030204" pitchFamily="18" charset="0"/>
                      </a:rPr>
                      <m:t>𝑿</m:t>
                    </m:r>
                  </m:oMath>
                </a14:m>
                <a:r>
                  <a:rPr lang="en-US" b="1" dirty="0">
                    <a:solidFill>
                      <a:srgbClr val="0070C0"/>
                    </a:solidFill>
                  </a:rPr>
                  <a:t> </a:t>
                </a:r>
                <a:r>
                  <a:rPr lang="en-US" dirty="0"/>
                  <a:t>to </a:t>
                </a:r>
                <a:r>
                  <a:rPr lang="en-US" b="1" dirty="0">
                    <a:solidFill>
                      <a:srgbClr val="7030A0"/>
                    </a:solidFill>
                  </a:rPr>
                  <a:t>distinct elements of its codomain </a:t>
                </a:r>
                <a14:m>
                  <m:oMath xmlns:m="http://schemas.openxmlformats.org/officeDocument/2006/math">
                    <m:r>
                      <a:rPr lang="en-US" b="1" i="1" smtClean="0">
                        <a:solidFill>
                          <a:srgbClr val="7030A0"/>
                        </a:solidFill>
                        <a:latin typeface="Cambria Math" panose="02040503050406030204" pitchFamily="18" charset="0"/>
                      </a:rPr>
                      <m:t>𝑿</m:t>
                    </m:r>
                    <m:r>
                      <a:rPr lang="en-US" b="1" i="1" smtClean="0">
                        <a:solidFill>
                          <a:srgbClr val="7030A0"/>
                        </a:solidFill>
                        <a:latin typeface="Cambria Math" panose="02040503050406030204" pitchFamily="18" charset="0"/>
                      </a:rPr>
                      <m:t>′</m:t>
                    </m:r>
                  </m:oMath>
                </a14:m>
                <a:r>
                  <a:rPr lang="en-GB" dirty="0"/>
                  <a:t>.</a:t>
                </a:r>
              </a:p>
              <a:p>
                <a:pPr marL="0" indent="0">
                  <a:buNone/>
                </a:pPr>
                <a:br>
                  <a:rPr lang="en-GB" dirty="0"/>
                </a:br>
                <a:r>
                  <a:rPr lang="en-GB" dirty="0"/>
                  <a:t>This means that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 </m:t>
                    </m:r>
                  </m:oMath>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i="1">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r>
                        <a:rPr lang="en-US" i="1">
                          <a:latin typeface="Cambria Math" panose="02040503050406030204" pitchFamily="18" charset="0"/>
                        </a:rPr>
                        <m:t>⇒</m:t>
                      </m:r>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m:oMathPara>
                </a14:m>
                <a:endParaRPr lang="en-GB" dirty="0">
                  <a:solidFill>
                    <a:srgbClr val="7030A0"/>
                  </a:solidFill>
                </a:endParaRPr>
              </a:p>
              <a:p>
                <a:pPr marL="0" indent="0">
                  <a:buNone/>
                </a:pPr>
                <a:br>
                  <a:rPr lang="en-GB" dirty="0"/>
                </a:br>
                <a:r>
                  <a:rPr lang="en-GB" dirty="0"/>
                  <a:t>Or equivalently, </a:t>
                </a:r>
                <a14:m>
                  <m:oMath xmlns:m="http://schemas.openxmlformats.org/officeDocument/2006/math">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𝑋</m:t>
                    </m:r>
                    <m:r>
                      <a:rPr lang="en-US" i="1">
                        <a:latin typeface="Cambria Math" panose="02040503050406030204" pitchFamily="18" charset="0"/>
                      </a:rPr>
                      <m:t>, </m:t>
                    </m:r>
                  </m:oMath>
                </a14:m>
                <a:endParaRPr lang="en-GB" dirty="0"/>
              </a:p>
              <a:p>
                <a:pPr marL="0" indent="0" algn="ctr">
                  <a:buNone/>
                </a:pPr>
                <a14:m>
                  <m:oMath xmlns:m="http://schemas.openxmlformats.org/officeDocument/2006/math">
                    <m:r>
                      <a:rPr lang="en-US" i="1" smtClean="0">
                        <a:solidFill>
                          <a:srgbClr val="7030A0"/>
                        </a:solidFill>
                        <a:latin typeface="Cambria Math" panose="02040503050406030204" pitchFamily="18" charset="0"/>
                      </a:rPr>
                      <m:t>𝑓</m:t>
                    </m:r>
                    <m:d>
                      <m:dPr>
                        <m:ctrlPr>
                          <a:rPr lang="en-US" i="1">
                            <a:solidFill>
                              <a:srgbClr val="7030A0"/>
                            </a:solidFill>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1</m:t>
                            </m:r>
                          </m:sub>
                        </m:sSub>
                      </m:e>
                    </m:d>
                    <m:r>
                      <a:rPr lang="en-US" b="0" i="1" smtClean="0">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𝑓</m:t>
                    </m:r>
                    <m:r>
                      <a:rPr lang="en-US" i="1">
                        <a:solidFill>
                          <a:srgbClr val="7030A0"/>
                        </a:solidFill>
                        <a:latin typeface="Cambria Math" panose="02040503050406030204" pitchFamily="18" charset="0"/>
                      </a:rPr>
                      <m:t>(</m:t>
                    </m:r>
                    <m:sSub>
                      <m:sSubPr>
                        <m:ctrlPr>
                          <a:rPr lang="en-US" i="1">
                            <a:solidFill>
                              <a:srgbClr val="7030A0"/>
                            </a:solidFill>
                            <a:latin typeface="Cambria Math" panose="02040503050406030204" pitchFamily="18" charset="0"/>
                          </a:rPr>
                        </m:ctrlPr>
                      </m:sSubPr>
                      <m:e>
                        <m:r>
                          <a:rPr lang="en-US" i="1">
                            <a:solidFill>
                              <a:srgbClr val="7030A0"/>
                            </a:solidFill>
                            <a:latin typeface="Cambria Math" panose="02040503050406030204" pitchFamily="18" charset="0"/>
                          </a:rPr>
                          <m:t>𝑥</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m:t>
                    </m:r>
                  </m:oMath>
                </a14:m>
                <a:r>
                  <a:rPr lang="en-GB" dirty="0">
                    <a:solidFill>
                      <a:srgbClr val="7030A0"/>
                    </a:solidFill>
                  </a:rPr>
                  <a:t> </a:t>
                </a:r>
                <a14:m>
                  <m:oMath xmlns:m="http://schemas.openxmlformats.org/officeDocument/2006/math">
                    <m:r>
                      <a:rPr lang="en-US" i="1">
                        <a:latin typeface="Cambria Math" panose="02040503050406030204" pitchFamily="18" charset="0"/>
                      </a:rPr>
                      <m:t>⇒</m:t>
                    </m:r>
                    <m:sSub>
                      <m:sSubPr>
                        <m:ctrlPr>
                          <a:rPr lang="en-US" i="1" smtClean="0">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1</m:t>
                        </m:r>
                      </m:sub>
                    </m:sSub>
                    <m:r>
                      <a:rPr lang="en-US" b="0" i="1" smtClean="0">
                        <a:solidFill>
                          <a:srgbClr val="0070C0"/>
                        </a:solidFill>
                        <a:latin typeface="Cambria Math" panose="02040503050406030204" pitchFamily="18" charset="0"/>
                      </a:rPr>
                      <m:t>=</m:t>
                    </m:r>
                    <m:sSub>
                      <m:sSubPr>
                        <m:ctrlPr>
                          <a:rPr lang="en-US" i="1">
                            <a:solidFill>
                              <a:srgbClr val="0070C0"/>
                            </a:solidFill>
                            <a:latin typeface="Cambria Math" panose="02040503050406030204" pitchFamily="18" charset="0"/>
                          </a:rPr>
                        </m:ctrlPr>
                      </m:sSubPr>
                      <m:e>
                        <m:r>
                          <a:rPr lang="en-US" i="1">
                            <a:solidFill>
                              <a:srgbClr val="0070C0"/>
                            </a:solidFill>
                            <a:latin typeface="Cambria Math" panose="02040503050406030204" pitchFamily="18" charset="0"/>
                          </a:rPr>
                          <m:t>𝑥</m:t>
                        </m:r>
                      </m:e>
                      <m:sub>
                        <m:r>
                          <a:rPr lang="en-US" i="1">
                            <a:solidFill>
                              <a:srgbClr val="0070C0"/>
                            </a:solidFill>
                            <a:latin typeface="Cambria Math" panose="02040503050406030204" pitchFamily="18" charset="0"/>
                          </a:rPr>
                          <m:t>2</m:t>
                        </m:r>
                      </m:sub>
                    </m:sSub>
                  </m:oMath>
                </a14:m>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2879"/>
                </a:stretch>
              </a:blipFill>
            </p:spPr>
            <p:txBody>
              <a:bodyPr/>
              <a:lstStyle/>
              <a:p>
                <a:r>
                  <a:rPr lang="en-GB">
                    <a:noFill/>
                  </a:rPr>
                  <a:t> </a:t>
                </a:r>
              </a:p>
            </p:txBody>
          </p:sp>
        </mc:Fallback>
      </mc:AlternateContent>
    </p:spTree>
    <p:extLst>
      <p:ext uri="{BB962C8B-B14F-4D97-AF65-F5344CB8AC3E}">
        <p14:creationId xmlns:p14="http://schemas.microsoft.com/office/powerpoint/2010/main" val="2029553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 </a:t>
                </a:r>
                <a:r>
                  <a:rPr lang="en-GB" dirty="0"/>
                  <a:t>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surjective</a:t>
                </a:r>
                <a:r>
                  <a:rPr lang="en-US" b="1" dirty="0"/>
                  <a:t> function):</a:t>
                </a:r>
              </a:p>
              <a:p>
                <a:pPr marL="0" indent="0">
                  <a:buNone/>
                </a:pPr>
                <a:r>
                  <a:rPr lang="en-GB" dirty="0"/>
                  <a:t>A </a:t>
                </a:r>
                <a:r>
                  <a:rPr lang="en-GB" b="1" dirty="0">
                    <a:solidFill>
                      <a:srgbClr val="00B050"/>
                    </a:solidFill>
                  </a:rPr>
                  <a:t>surjective</a:t>
                </a:r>
                <a:r>
                  <a:rPr lang="en-GB" dirty="0"/>
                  <a:t> </a:t>
                </a:r>
                <a:r>
                  <a:rPr lang="en-GB" b="1" dirty="0"/>
                  <a:t>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maps </a:t>
                </a:r>
                <a:r>
                  <a:rPr lang="en-US" b="1" dirty="0">
                    <a:solidFill>
                      <a:srgbClr val="7030A0"/>
                    </a:solidFill>
                  </a:rPr>
                  <a:t>all elements from the codomain X’ </a:t>
                </a:r>
                <a:r>
                  <a:rPr lang="en-US" dirty="0"/>
                  <a:t>to</a:t>
                </a:r>
                <a:r>
                  <a:rPr lang="en-US" b="1" dirty="0"/>
                  <a:t> </a:t>
                </a:r>
                <a:r>
                  <a:rPr lang="en-US" b="1" dirty="0">
                    <a:solidFill>
                      <a:srgbClr val="0070C0"/>
                    </a:solidFill>
                  </a:rPr>
                  <a:t>at least one value of the domain X</a:t>
                </a:r>
                <a:r>
                  <a:rPr lang="en-GB" dirty="0"/>
                  <a:t>.</a:t>
                </a:r>
              </a:p>
              <a:p>
                <a:pPr marL="0" indent="0">
                  <a:buNone/>
                </a:pPr>
                <a:br>
                  <a:rPr lang="en-GB" dirty="0"/>
                </a:br>
                <a:r>
                  <a:rPr lang="en-GB" dirty="0"/>
                  <a:t>This means that</a:t>
                </a:r>
              </a:p>
              <a:p>
                <a:pPr marL="0" indent="0">
                  <a:buNone/>
                </a:pPr>
                <a14:m>
                  <m:oMath xmlns:m="http://schemas.openxmlformats.org/officeDocument/2006/math">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𝑋</m:t>
                    </m:r>
                    <m:r>
                      <a:rPr lang="en-US" b="0" i="1" smtClean="0">
                        <a:solidFill>
                          <a:srgbClr val="7030A0"/>
                        </a:solidFill>
                        <a:latin typeface="Cambria Math" panose="02040503050406030204" pitchFamily="18" charset="0"/>
                      </a:rPr>
                      <m:t>′, ∃</m:t>
                    </m:r>
                    <m:r>
                      <a:rPr lang="en-US" b="0" i="1" smtClean="0">
                        <a:solidFill>
                          <a:srgbClr val="0070C0"/>
                        </a:solidFill>
                        <a:latin typeface="Cambria Math" panose="02040503050406030204" pitchFamily="18" charset="0"/>
                      </a:rPr>
                      <m:t>𝑥</m:t>
                    </m:r>
                    <m:r>
                      <a:rPr lang="en-US" b="0" i="1" smtClean="0">
                        <a:solidFill>
                          <a:srgbClr val="0070C0"/>
                        </a:solidFill>
                        <a:latin typeface="Cambria Math" panose="02040503050406030204" pitchFamily="18" charset="0"/>
                      </a:rPr>
                      <m:t>∈</m:t>
                    </m:r>
                    <m:r>
                      <a:rPr lang="en-US" b="0" i="1" smtClean="0">
                        <a:solidFill>
                          <a:srgbClr val="0070C0"/>
                        </a:solidFill>
                        <a:latin typeface="Cambria Math" panose="02040503050406030204" pitchFamily="18" charset="0"/>
                      </a:rPr>
                      <m:t>𝑋</m:t>
                    </m:r>
                    <m:r>
                      <a:rPr lang="en-US" b="0" i="1" smtClean="0">
                        <a:solidFill>
                          <a:srgbClr val="0070C0"/>
                        </a:solidFill>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𝑥</m:t>
                        </m:r>
                      </m:e>
                    </m:d>
                    <m:r>
                      <a:rPr lang="en-US" b="0" i="1" smtClean="0">
                        <a:latin typeface="Cambria Math" panose="02040503050406030204" pitchFamily="18" charset="0"/>
                      </a:rPr>
                      <m:t>=</m:t>
                    </m:r>
                    <m:r>
                      <a:rPr lang="en-US" b="0" i="1" smtClean="0">
                        <a:solidFill>
                          <a:srgbClr val="7030A0"/>
                        </a:solidFill>
                        <a:latin typeface="Cambria Math" panose="02040503050406030204" pitchFamily="18" charset="0"/>
                      </a:rPr>
                      <m:t>𝑥</m:t>
                    </m:r>
                    <m:r>
                      <a:rPr lang="en-US" b="0" i="1" smtClean="0">
                        <a:solidFill>
                          <a:srgbClr val="7030A0"/>
                        </a:solidFill>
                        <a:latin typeface="Cambria Math" panose="02040503050406030204" pitchFamily="18" charset="0"/>
                      </a:rPr>
                      <m:t>′</m:t>
                    </m:r>
                  </m:oMath>
                </a14:m>
                <a:r>
                  <a:rPr lang="en-GB" dirty="0"/>
                  <a:t>.</a:t>
                </a:r>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GB">
                    <a:noFill/>
                  </a:rPr>
                  <a:t> </a:t>
                </a:r>
              </a:p>
            </p:txBody>
          </p:sp>
        </mc:Fallback>
      </mc:AlternateContent>
    </p:spTree>
    <p:extLst>
      <p:ext uri="{BB962C8B-B14F-4D97-AF65-F5344CB8AC3E}">
        <p14:creationId xmlns:p14="http://schemas.microsoft.com/office/powerpoint/2010/main" val="8226769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a:latin typeface="Cambria Math" panose="02040503050406030204" pitchFamily="18" charset="0"/>
                      </a:rPr>
                      <m:t>𝒙</m:t>
                    </m:r>
                  </m:oMath>
                </a14:m>
                <a:r>
                  <a:rPr lang="en-GB" dirty="0"/>
                  <a:t>, into another </a:t>
                </a:r>
                <a:r>
                  <a:rPr lang="en-GB" b="1" dirty="0"/>
                  <a:t>object</a:t>
                </a:r>
                <a14:m>
                  <m:oMath xmlns:m="http://schemas.openxmlformats.org/officeDocument/2006/math">
                    <m:r>
                      <a:rPr lang="en-US" b="1" i="0" smtClean="0">
                        <a:latin typeface="Cambria Math" panose="02040503050406030204" pitchFamily="18" charset="0"/>
                      </a:rPr>
                      <m:t> </m:t>
                    </m:r>
                    <m:r>
                      <a:rPr lang="en-US" b="1" i="1">
                        <a:latin typeface="Cambria Math" panose="02040503050406030204" pitchFamily="18" charset="0"/>
                      </a:rPr>
                      <m:t>𝒙</m:t>
                    </m:r>
                    <m:r>
                      <a:rPr lang="en-US" b="1" i="1">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is supposed to be </a:t>
                </a:r>
                <a:r>
                  <a:rPr lang="en-GB" b="1" dirty="0"/>
                  <a:t>mathematically more tractable</a:t>
                </a:r>
                <a:r>
                  <a:rPr lang="en-GB" dirty="0"/>
                  <a:t> and useful than </a:t>
                </a:r>
                <a14:m>
                  <m:oMath xmlns:m="http://schemas.openxmlformats.org/officeDocument/2006/math">
                    <m:r>
                      <a:rPr lang="en-GB" i="1" dirty="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a:t>
                </a:r>
                <a:r>
                  <a:rPr lang="en-US" b="1" dirty="0"/>
                  <a:t> function):</a:t>
                </a:r>
              </a:p>
              <a:p>
                <a:pPr marL="0" indent="0">
                  <a:buNone/>
                </a:pPr>
                <a:r>
                  <a:rPr lang="en-GB" dirty="0"/>
                  <a:t>A </a:t>
                </a:r>
                <a:r>
                  <a:rPr lang="en-GB" b="1" dirty="0">
                    <a:solidFill>
                      <a:srgbClr val="00B050"/>
                    </a:solidFill>
                  </a:rPr>
                  <a:t>bijective</a:t>
                </a:r>
                <a:r>
                  <a:rPr lang="en-GB" b="1" dirty="0"/>
                  <a:t> function </a:t>
                </a:r>
                <a:r>
                  <a:rPr lang="en-GB" dirty="0"/>
                  <a:t>is </a:t>
                </a:r>
                <a:r>
                  <a:rPr lang="en-US" dirty="0"/>
                  <a:t>a 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that is </a:t>
                </a:r>
                <a:r>
                  <a:rPr lang="en-US" b="1" dirty="0"/>
                  <a:t>both</a:t>
                </a:r>
                <a:r>
                  <a:rPr lang="en-US" dirty="0"/>
                  <a:t> </a:t>
                </a:r>
                <a:r>
                  <a:rPr lang="en-US" b="1" dirty="0"/>
                  <a:t>injective</a:t>
                </a:r>
                <a:r>
                  <a:rPr lang="en-US" dirty="0"/>
                  <a:t> and </a:t>
                </a:r>
                <a:r>
                  <a:rPr lang="en-US" b="1" dirty="0"/>
                  <a:t>surjective</a:t>
                </a:r>
                <a:r>
                  <a:rPr lang="en-US" dirty="0"/>
                  <a:t>.</a:t>
                </a:r>
              </a:p>
              <a:p>
                <a:pPr marL="0" indent="0">
                  <a:buNone/>
                </a:pPr>
                <a:r>
                  <a:rPr lang="en-US" dirty="0"/>
                  <a:t>Bijective functions define a </a:t>
                </a:r>
                <a:r>
                  <a:rPr lang="en-US" b="1" dirty="0"/>
                  <a:t>one-to-one mapping</a:t>
                </a:r>
                <a:r>
                  <a:rPr lang="en-US" dirty="0"/>
                  <a:t> between all elements in both the domain </a:t>
                </a:r>
                <a14:m>
                  <m:oMath xmlns:m="http://schemas.openxmlformats.org/officeDocument/2006/math">
                    <m:r>
                      <a:rPr lang="en-US" i="1" dirty="0" smtClean="0">
                        <a:latin typeface="Cambria Math" panose="02040503050406030204" pitchFamily="18" charset="0"/>
                      </a:rPr>
                      <m:t>𝑋</m:t>
                    </m:r>
                  </m:oMath>
                </a14:m>
                <a:r>
                  <a:rPr lang="en-US" dirty="0"/>
                  <a:t> and the codomain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endParaRPr lang="en-GB" dirty="0"/>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r="-3101"/>
                </a:stretch>
              </a:blipFill>
            </p:spPr>
            <p:txBody>
              <a:bodyPr/>
              <a:lstStyle/>
              <a:p>
                <a:r>
                  <a:rPr lang="en-GB">
                    <a:noFill/>
                  </a:rPr>
                  <a:t> </a:t>
                </a:r>
              </a:p>
            </p:txBody>
          </p:sp>
        </mc:Fallback>
      </mc:AlternateContent>
    </p:spTree>
    <p:extLst>
      <p:ext uri="{BB962C8B-B14F-4D97-AF65-F5344CB8AC3E}">
        <p14:creationId xmlns:p14="http://schemas.microsoft.com/office/powerpoint/2010/main" val="3469884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7472-A650-433D-A8AC-5AA50C02282F}"/>
              </a:ext>
            </a:extLst>
          </p:cNvPr>
          <p:cNvSpPr>
            <a:spLocks noGrp="1"/>
          </p:cNvSpPr>
          <p:nvPr>
            <p:ph type="title"/>
          </p:nvPr>
        </p:nvSpPr>
        <p:spPr/>
        <p:txBody>
          <a:bodyPr/>
          <a:lstStyle/>
          <a:p>
            <a:r>
              <a:rPr lang="en-US" dirty="0"/>
              <a:t>Injective, surjective and bijective functions</a:t>
            </a:r>
            <a:endParaRPr lang="en-GB" dirty="0"/>
          </a:p>
        </p:txBody>
      </p:sp>
      <p:pic>
        <p:nvPicPr>
          <p:cNvPr id="5" name="Picture 4">
            <a:extLst>
              <a:ext uri="{FF2B5EF4-FFF2-40B4-BE49-F238E27FC236}">
                <a16:creationId xmlns:a16="http://schemas.microsoft.com/office/drawing/2014/main" id="{1B560BE7-B34B-4E83-9D73-327D33EA625E}"/>
              </a:ext>
            </a:extLst>
          </p:cNvPr>
          <p:cNvPicPr>
            <a:picLocks noChangeAspect="1"/>
          </p:cNvPicPr>
          <p:nvPr/>
        </p:nvPicPr>
        <p:blipFill rotWithShape="1">
          <a:blip r:embed="rId3"/>
          <a:srcRect l="12243" t="30975" r="65128" b="46871"/>
          <a:stretch/>
        </p:blipFill>
        <p:spPr>
          <a:xfrm>
            <a:off x="195384" y="1946030"/>
            <a:ext cx="11793416" cy="3608190"/>
          </a:xfrm>
          <a:prstGeom prst="rect">
            <a:avLst/>
          </a:prstGeom>
        </p:spPr>
      </p:pic>
      <p:pic>
        <p:nvPicPr>
          <p:cNvPr id="11" name="Picture 10">
            <a:extLst>
              <a:ext uri="{FF2B5EF4-FFF2-40B4-BE49-F238E27FC236}">
                <a16:creationId xmlns:a16="http://schemas.microsoft.com/office/drawing/2014/main" id="{64287988-FF95-B5F9-26EF-1F899A62EE82}"/>
              </a:ext>
            </a:extLst>
          </p:cNvPr>
          <p:cNvPicPr>
            <a:picLocks noChangeAspect="1"/>
          </p:cNvPicPr>
          <p:nvPr/>
        </p:nvPicPr>
        <p:blipFill rotWithShape="1">
          <a:blip r:embed="rId3"/>
          <a:srcRect l="13788" t="32583" r="85792" b="66074"/>
          <a:stretch/>
        </p:blipFill>
        <p:spPr>
          <a:xfrm>
            <a:off x="2212975" y="2211021"/>
            <a:ext cx="218830" cy="218831"/>
          </a:xfrm>
          <a:prstGeom prst="rect">
            <a:avLst/>
          </a:prstGeom>
        </p:spPr>
      </p:pic>
      <p:cxnSp>
        <p:nvCxnSpPr>
          <p:cNvPr id="12" name="Straight Connector 11">
            <a:extLst>
              <a:ext uri="{FF2B5EF4-FFF2-40B4-BE49-F238E27FC236}">
                <a16:creationId xmlns:a16="http://schemas.microsoft.com/office/drawing/2014/main" id="{21849530-11B0-1127-0C64-68B591DA4EE1}"/>
              </a:ext>
            </a:extLst>
          </p:cNvPr>
          <p:cNvCxnSpPr>
            <a:cxnSpLocks/>
          </p:cNvCxnSpPr>
          <p:nvPr/>
        </p:nvCxnSpPr>
        <p:spPr>
          <a:xfrm flipV="1">
            <a:off x="242008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a16="http://schemas.microsoft.com/office/drawing/2014/main" id="{2E6E0C49-5488-859B-D8D2-3903FAD1929C}"/>
              </a:ext>
            </a:extLst>
          </p:cNvPr>
          <p:cNvPicPr>
            <a:picLocks noChangeAspect="1"/>
          </p:cNvPicPr>
          <p:nvPr/>
        </p:nvPicPr>
        <p:blipFill rotWithShape="1">
          <a:blip r:embed="rId3"/>
          <a:srcRect l="13788" t="32583" r="85792" b="66074"/>
          <a:stretch/>
        </p:blipFill>
        <p:spPr>
          <a:xfrm>
            <a:off x="5194300" y="2215517"/>
            <a:ext cx="218830" cy="218831"/>
          </a:xfrm>
          <a:prstGeom prst="rect">
            <a:avLst/>
          </a:prstGeom>
        </p:spPr>
      </p:pic>
      <p:cxnSp>
        <p:nvCxnSpPr>
          <p:cNvPr id="14" name="Straight Connector 13">
            <a:extLst>
              <a:ext uri="{FF2B5EF4-FFF2-40B4-BE49-F238E27FC236}">
                <a16:creationId xmlns:a16="http://schemas.microsoft.com/office/drawing/2014/main" id="{FD755781-1440-C7F1-9682-9C2F11B82F27}"/>
              </a:ext>
            </a:extLst>
          </p:cNvPr>
          <p:cNvCxnSpPr>
            <a:cxnSpLocks/>
          </p:cNvCxnSpPr>
          <p:nvPr/>
        </p:nvCxnSpPr>
        <p:spPr>
          <a:xfrm flipV="1">
            <a:off x="5401406" y="2173898"/>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5" name="Picture 14">
            <a:extLst>
              <a:ext uri="{FF2B5EF4-FFF2-40B4-BE49-F238E27FC236}">
                <a16:creationId xmlns:a16="http://schemas.microsoft.com/office/drawing/2014/main" id="{59B1F8E4-9FED-4D94-8A31-8F27D2CD0FE2}"/>
              </a:ext>
            </a:extLst>
          </p:cNvPr>
          <p:cNvPicPr>
            <a:picLocks noChangeAspect="1"/>
          </p:cNvPicPr>
          <p:nvPr/>
        </p:nvPicPr>
        <p:blipFill rotWithShape="1">
          <a:blip r:embed="rId3"/>
          <a:srcRect l="13788" t="32583" r="85792" b="66074"/>
          <a:stretch/>
        </p:blipFill>
        <p:spPr>
          <a:xfrm>
            <a:off x="11134970" y="2211021"/>
            <a:ext cx="218830" cy="218831"/>
          </a:xfrm>
          <a:prstGeom prst="rect">
            <a:avLst/>
          </a:prstGeom>
        </p:spPr>
      </p:pic>
      <p:cxnSp>
        <p:nvCxnSpPr>
          <p:cNvPr id="16" name="Straight Connector 15">
            <a:extLst>
              <a:ext uri="{FF2B5EF4-FFF2-40B4-BE49-F238E27FC236}">
                <a16:creationId xmlns:a16="http://schemas.microsoft.com/office/drawing/2014/main" id="{A4053859-E18E-59E3-A40A-62E218F0D226}"/>
              </a:ext>
            </a:extLst>
          </p:cNvPr>
          <p:cNvCxnSpPr>
            <a:cxnSpLocks/>
          </p:cNvCxnSpPr>
          <p:nvPr/>
        </p:nvCxnSpPr>
        <p:spPr>
          <a:xfrm flipV="1">
            <a:off x="11342076"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pic>
        <p:nvPicPr>
          <p:cNvPr id="17" name="Picture 16">
            <a:extLst>
              <a:ext uri="{FF2B5EF4-FFF2-40B4-BE49-F238E27FC236}">
                <a16:creationId xmlns:a16="http://schemas.microsoft.com/office/drawing/2014/main" id="{B5673782-B04E-CD7E-B398-776D04CB95F3}"/>
              </a:ext>
            </a:extLst>
          </p:cNvPr>
          <p:cNvPicPr>
            <a:picLocks noChangeAspect="1"/>
          </p:cNvPicPr>
          <p:nvPr/>
        </p:nvPicPr>
        <p:blipFill rotWithShape="1">
          <a:blip r:embed="rId3"/>
          <a:srcRect l="13788" t="32583" r="85792" b="66074"/>
          <a:stretch/>
        </p:blipFill>
        <p:spPr>
          <a:xfrm>
            <a:off x="8175625" y="2211021"/>
            <a:ext cx="218830" cy="218831"/>
          </a:xfrm>
          <a:prstGeom prst="rect">
            <a:avLst/>
          </a:prstGeom>
        </p:spPr>
      </p:pic>
      <p:cxnSp>
        <p:nvCxnSpPr>
          <p:cNvPr id="18" name="Straight Connector 17">
            <a:extLst>
              <a:ext uri="{FF2B5EF4-FFF2-40B4-BE49-F238E27FC236}">
                <a16:creationId xmlns:a16="http://schemas.microsoft.com/office/drawing/2014/main" id="{61F48F9E-81E3-5BCF-1D3D-CF00FC1726B4}"/>
              </a:ext>
            </a:extLst>
          </p:cNvPr>
          <p:cNvCxnSpPr>
            <a:cxnSpLocks/>
          </p:cNvCxnSpPr>
          <p:nvPr/>
        </p:nvCxnSpPr>
        <p:spPr>
          <a:xfrm flipV="1">
            <a:off x="8382731" y="2169402"/>
            <a:ext cx="23447" cy="832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257089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067577-ADC7-445D-99D3-02D3458535DC}"/>
                  </a:ext>
                </a:extLst>
              </p:cNvPr>
              <p:cNvSpPr>
                <a:spLocks noGrp="1"/>
              </p:cNvSpPr>
              <p:nvPr>
                <p:ph idx="1"/>
              </p:nvPr>
            </p:nvSpPr>
            <p:spPr/>
            <p:txBody>
              <a:bodyPr>
                <a:normAutofit/>
              </a:bodyPr>
              <a:lstStyle/>
              <a:p>
                <a:pPr marL="0" indent="0">
                  <a:buNone/>
                </a:pPr>
                <a:r>
                  <a:rPr lang="en-US" b="1" dirty="0"/>
                  <a:t>Theorem #1 (</a:t>
                </a:r>
                <a:r>
                  <a:rPr lang="en-US" b="1" dirty="0">
                    <a:solidFill>
                      <a:srgbClr val="00B050"/>
                    </a:solidFill>
                  </a:rPr>
                  <a:t>bijective</a:t>
                </a:r>
                <a:r>
                  <a:rPr lang="en-US" b="1" dirty="0"/>
                  <a:t> functions and </a:t>
                </a:r>
                <a:r>
                  <a:rPr lang="en-US" b="1" dirty="0">
                    <a:solidFill>
                      <a:srgbClr val="00B050"/>
                    </a:solidFill>
                  </a:rPr>
                  <a:t>inverse</a:t>
                </a:r>
                <a:r>
                  <a:rPr lang="en-US" b="1" dirty="0"/>
                  <a:t> functions):</a:t>
                </a:r>
              </a:p>
              <a:p>
                <a:pPr marL="0" indent="0">
                  <a:buNone/>
                </a:pPr>
                <a:r>
                  <a:rPr lang="en-GB" dirty="0"/>
                  <a:t>A </a:t>
                </a:r>
                <a:r>
                  <a:rPr lang="en-GB" b="1" dirty="0"/>
                  <a:t>function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r>
                      <a:rPr lang="en-US"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a:t>
                </a:r>
                <a:r>
                  <a:rPr lang="en-US" b="1" dirty="0"/>
                  <a:t>admits an inverse function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𝑓</m:t>
                        </m:r>
                      </m:e>
                      <m:sup>
                        <m:r>
                          <a:rPr lang="en-US" b="0" i="1" dirty="0" smtClean="0">
                            <a:latin typeface="Cambria Math" panose="02040503050406030204" pitchFamily="18" charset="0"/>
                          </a:rPr>
                          <m:t>−1</m:t>
                        </m:r>
                      </m:sup>
                    </m:sSup>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r>
                      <a:rPr lang="en-US" b="0" i="1" dirty="0" smtClean="0">
                        <a:latin typeface="Cambria Math" panose="02040503050406030204" pitchFamily="18" charset="0"/>
                      </a:rPr>
                      <m:t>𝑋</m:t>
                    </m:r>
                  </m:oMath>
                </a14:m>
                <a:r>
                  <a:rPr lang="en-GB" dirty="0"/>
                  <a:t> if and only if said function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p>
              <a:p>
                <a:pPr marL="0" indent="0">
                  <a:buNone/>
                </a:pPr>
                <a:endParaRPr lang="en-GB" dirty="0"/>
              </a:p>
              <a:p>
                <a:pPr marL="0" indent="0">
                  <a:buNone/>
                </a:pPr>
                <a:r>
                  <a:rPr lang="en-GB" dirty="0"/>
                  <a:t>This means that our embedding </a:t>
                </a:r>
                <a:r>
                  <a:rPr lang="en-GB" b="1" dirty="0"/>
                  <a:t>converts any element </a:t>
                </a:r>
                <a14:m>
                  <m:oMath xmlns:m="http://schemas.openxmlformats.org/officeDocument/2006/math">
                    <m:r>
                      <a:rPr lang="en-GB" b="1" i="1" dirty="0" smtClean="0">
                        <a:latin typeface="Cambria Math" panose="02040503050406030204" pitchFamily="18" charset="0"/>
                      </a:rPr>
                      <m:t>𝒙</m:t>
                    </m:r>
                  </m:oMath>
                </a14:m>
                <a:r>
                  <a:rPr lang="en-GB" b="1" dirty="0"/>
                  <a:t> into a </a:t>
                </a:r>
                <a:r>
                  <a:rPr lang="en-GB" b="1" u="sng" dirty="0"/>
                  <a:t>single</a:t>
                </a:r>
                <a:r>
                  <a:rPr lang="en-GB" b="1" dirty="0"/>
                  <a:t> and different element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every time, and vice-versa</a:t>
                </a:r>
                <a:r>
                  <a:rPr lang="en-GB" dirty="0"/>
                  <a:t>.</a:t>
                </a:r>
              </a:p>
              <a:p>
                <a:pPr marL="0" indent="0">
                  <a:buNone/>
                </a:pPr>
                <a:endParaRPr lang="en-GB" dirty="0"/>
              </a:p>
            </p:txBody>
          </p:sp>
        </mc:Choice>
        <mc:Fallback>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603920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solidFill>
                  <a:schemeClr val="accent3"/>
                </a:solidFill>
              </a:rPr>
              <a:t>State-of-the-art</a:t>
            </a:r>
            <a:r>
              <a:rPr lang="en-US" dirty="0">
                <a:solidFill>
                  <a:schemeClr val="accent3"/>
                </a:solidFill>
              </a:rPr>
              <a:t> of current embedding problems, and </a:t>
            </a:r>
            <a:r>
              <a:rPr lang="en-US" b="1" dirty="0">
                <a:solidFill>
                  <a:schemeClr val="accent3"/>
                </a:solidFill>
              </a:rPr>
              <a:t>open questions</a:t>
            </a:r>
            <a:r>
              <a:rPr lang="en-US" dirty="0">
                <a:solidFill>
                  <a:schemeClr val="accent3"/>
                </a:solidFill>
              </a:rPr>
              <a:t> in research.</a:t>
            </a:r>
            <a:endParaRPr lang="en-GB" dirty="0">
              <a:solidFill>
                <a:schemeClr val="accent3"/>
              </a:solidFill>
            </a:endParaRPr>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pPr marL="0" indent="0">
                  <a:buNone/>
                </a:pPr>
                <a:r>
                  <a:rPr lang="en-GB" b="1" dirty="0"/>
                  <a:t>An embedding function should ideally be </a:t>
                </a:r>
                <a:r>
                  <a:rPr lang="en-GB" b="1" u="sng" dirty="0"/>
                  <a:t>bijective</a:t>
                </a:r>
                <a:r>
                  <a:rPr lang="en-GB" b="1" dirty="0"/>
                  <a:t>.</a:t>
                </a:r>
              </a:p>
              <a:p>
                <a:r>
                  <a:rPr lang="en-GB" b="1" dirty="0"/>
                  <a:t>Non-surjective</a:t>
                </a:r>
                <a:r>
                  <a:rPr lang="en-GB" dirty="0"/>
                  <a:t> would mean there is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which cannot be mapped to an element in </a:t>
                </a:r>
                <a14:m>
                  <m:oMath xmlns:m="http://schemas.openxmlformats.org/officeDocument/2006/math">
                    <m:r>
                      <a:rPr lang="en-GB" i="1" dirty="0" smtClean="0">
                        <a:latin typeface="Cambria Math" panose="02040503050406030204" pitchFamily="18" charset="0"/>
                      </a:rPr>
                      <m:t>𝑋</m:t>
                    </m:r>
                  </m:oMath>
                </a14:m>
                <a:r>
                  <a:rPr lang="en-GB" dirty="0"/>
                  <a:t>. And vice-versa.</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no meaning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which corresponds to no movie of our Netflix catalogue).</a:t>
                </a:r>
              </a:p>
            </p:txBody>
          </p:sp>
        </mc:Choice>
        <mc:Fallback>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813580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4207F9EF-A42D-4D0B-AEFC-2F1D854B5DFC}"/>
                  </a:ext>
                </a:extLst>
              </p:cNvPr>
              <p:cNvSpPr>
                <a:spLocks noGrp="1"/>
              </p:cNvSpPr>
              <p:nvPr>
                <p:ph idx="1"/>
              </p:nvPr>
            </p:nvSpPr>
            <p:spPr/>
            <p:txBody>
              <a:bodyPr>
                <a:normAutofit/>
              </a:bodyPr>
              <a:lstStyle/>
              <a:p>
                <a:pPr marL="0" indent="0">
                  <a:buNone/>
                </a:pPr>
                <a:r>
                  <a:rPr lang="en-GB" b="1" dirty="0"/>
                  <a:t>An embedding function should ideally be </a:t>
                </a:r>
                <a:r>
                  <a:rPr lang="en-GB" b="1" u="sng" dirty="0"/>
                  <a:t>bijective</a:t>
                </a:r>
                <a:r>
                  <a:rPr lang="en-GB" b="1" dirty="0"/>
                  <a:t>.</a:t>
                </a:r>
              </a:p>
              <a:p>
                <a:r>
                  <a:rPr lang="en-GB" b="1" dirty="0"/>
                  <a:t>Non-injective </a:t>
                </a:r>
                <a:r>
                  <a:rPr lang="en-GB" dirty="0"/>
                  <a:t>would mean that an element in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could be mapped to multiple values in </a:t>
                </a:r>
                <a14:m>
                  <m:oMath xmlns:m="http://schemas.openxmlformats.org/officeDocument/2006/math">
                    <m:r>
                      <a:rPr lang="en-GB" i="1" dirty="0" smtClean="0">
                        <a:latin typeface="Cambria Math" panose="02040503050406030204" pitchFamily="18" charset="0"/>
                      </a:rPr>
                      <m:t>𝑋</m:t>
                    </m:r>
                  </m:oMath>
                </a14:m>
                <a:r>
                  <a:rPr lang="en-GB" dirty="0"/>
                  <a:t>. </a:t>
                </a:r>
              </a:p>
              <a:p>
                <a:endParaRPr lang="en-GB" dirty="0"/>
              </a:p>
              <a:p>
                <a:r>
                  <a:rPr lang="en-GB" dirty="0"/>
                  <a:t>This would be annoying for our recommendation system, as </a:t>
                </a:r>
                <a:r>
                  <a:rPr lang="en-GB" b="1" dirty="0"/>
                  <a:t>a predicted vector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b="1" dirty="0"/>
                  <a:t> could therefore have multiple meanings </a:t>
                </a:r>
                <a:r>
                  <a:rPr lang="en-GB" dirty="0"/>
                  <a:t>(i.e. our recommendation AI could produce a vector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corresponding to more than one movie of our Netflix catalogue).</a:t>
                </a:r>
              </a:p>
              <a:p>
                <a:endParaRPr lang="en-GB" dirty="0"/>
              </a:p>
              <a:p>
                <a:pPr marL="0" indent="0">
                  <a:buNone/>
                </a:pPr>
                <a:endParaRPr lang="en-GB" dirty="0"/>
              </a:p>
            </p:txBody>
          </p:sp>
        </mc:Choice>
        <mc:Fallback>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idx="1"/>
              </p:nvPr>
            </p:nvSpPr>
            <p:spPr>
              <a:blipFill>
                <a:blip r:embed="rId2"/>
                <a:stretch>
                  <a:fillRect l="-1217" t="-2241" r="-1043"/>
                </a:stretch>
              </a:blipFill>
            </p:spPr>
            <p:txBody>
              <a:bodyPr/>
              <a:lstStyle/>
              <a:p>
                <a:r>
                  <a:rPr lang="en-SG">
                    <a:noFill/>
                  </a:rPr>
                  <a:t> </a:t>
                </a:r>
              </a:p>
            </p:txBody>
          </p:sp>
        </mc:Fallback>
      </mc:AlternateContent>
    </p:spTree>
    <p:extLst>
      <p:ext uri="{BB962C8B-B14F-4D97-AF65-F5344CB8AC3E}">
        <p14:creationId xmlns:p14="http://schemas.microsoft.com/office/powerpoint/2010/main" val="137361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Theorem #2 (</a:t>
                </a:r>
                <a:r>
                  <a:rPr lang="en-US" b="1" dirty="0">
                    <a:solidFill>
                      <a:srgbClr val="00B050"/>
                    </a:solidFill>
                  </a:rPr>
                  <a:t>bijective</a:t>
                </a:r>
                <a:r>
                  <a:rPr lang="en-US" b="1" dirty="0"/>
                  <a:t> functions and </a:t>
                </a:r>
                <a:r>
                  <a:rPr lang="en-US" b="1" dirty="0">
                    <a:solidFill>
                      <a:srgbClr val="00B050"/>
                    </a:solidFill>
                  </a:rPr>
                  <a:t>domain/codomain size</a:t>
                </a:r>
                <a:r>
                  <a:rPr lang="en-US" b="1" dirty="0"/>
                  <a:t>):</a:t>
                </a:r>
              </a:p>
              <a:p>
                <a:pPr marL="0" indent="0">
                  <a:buNone/>
                </a:pPr>
                <a:r>
                  <a:rPr lang="en-GB" dirty="0"/>
                  <a:t>Consider two </a:t>
                </a:r>
                <a:r>
                  <a:rPr lang="en-GB" b="1" dirty="0"/>
                  <a:t>countable</a:t>
                </a:r>
                <a:r>
                  <a:rPr lang="en-GB" dirty="0"/>
                  <a:t> sets, </a:t>
                </a:r>
                <a14:m>
                  <m:oMath xmlns:m="http://schemas.openxmlformats.org/officeDocument/2006/math">
                    <m:r>
                      <a:rPr lang="en-GB" i="1" dirty="0">
                        <a:latin typeface="Cambria Math" panose="02040503050406030204" pitchFamily="18" charset="0"/>
                      </a:rPr>
                      <m:t>𝑋</m:t>
                    </m:r>
                  </m:oMath>
                </a14:m>
                <a:r>
                  <a:rPr lang="en-GB" dirty="0"/>
                  <a:t> and </a:t>
                </a:r>
                <a14:m>
                  <m:oMath xmlns:m="http://schemas.openxmlformats.org/officeDocument/2006/math">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a:t>
                </a:r>
              </a:p>
              <a:p>
                <a:pPr marL="0" indent="0">
                  <a:buNone/>
                </a:pPr>
                <a:r>
                  <a:rPr lang="en-GB" dirty="0"/>
                  <a:t>(Countable sets are sets whose elements could be counted, or </a:t>
                </a:r>
                <a:r>
                  <a:rPr lang="en-GB" dirty="0" err="1"/>
                  <a:t>labeled</a:t>
                </a:r>
                <a:r>
                  <a:rPr lang="en-GB" dirty="0"/>
                  <a:t> as 1, 2, 3,…)</a:t>
                </a:r>
              </a:p>
              <a:p>
                <a:pPr marL="0" indent="0">
                  <a:buNone/>
                </a:pPr>
                <a:endParaRPr lang="en-GB" dirty="0"/>
              </a:p>
              <a:p>
                <a:pPr marL="0" indent="0">
                  <a:buNone/>
                </a:pPr>
                <a:r>
                  <a:rPr lang="en-GB" dirty="0"/>
                  <a:t>If there exists a </a:t>
                </a:r>
                <a:r>
                  <a:rPr lang="en-GB" b="1" dirty="0"/>
                  <a:t>bijective</a:t>
                </a:r>
                <a:r>
                  <a:rPr lang="en-GB" dirty="0"/>
                  <a:t> </a:t>
                </a:r>
                <a:r>
                  <a:rPr lang="en-GB" b="1" dirty="0"/>
                  <a:t>function </a:t>
                </a:r>
                <a14:m>
                  <m:oMath xmlns:m="http://schemas.openxmlformats.org/officeDocument/2006/math">
                    <m:r>
                      <a:rPr lang="en-US" i="1" dirty="0">
                        <a:latin typeface="Cambria Math" panose="02040503050406030204" pitchFamily="18" charset="0"/>
                      </a:rPr>
                      <m:t>𝑓</m:t>
                    </m:r>
                    <m:r>
                      <a:rPr lang="en-US" i="1" dirty="0">
                        <a:latin typeface="Cambria Math" panose="02040503050406030204" pitchFamily="18" charset="0"/>
                      </a:rPr>
                      <m:t>: </m:t>
                    </m:r>
                    <m:r>
                      <a:rPr lang="en-US" i="1" dirty="0">
                        <a:latin typeface="Cambria Math" panose="02040503050406030204" pitchFamily="18" charset="0"/>
                      </a:rPr>
                      <m:t>𝑋</m:t>
                    </m:r>
                    <m:r>
                      <a:rPr lang="en-US" i="1" dirty="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GB" dirty="0"/>
                  <a:t>, then </a:t>
                </a:r>
                <a14:m>
                  <m:oMath xmlns:m="http://schemas.openxmlformats.org/officeDocument/2006/math">
                    <m:r>
                      <a:rPr lang="en-GB" i="1" dirty="0" smtClean="0">
                        <a:latin typeface="Cambria Math" panose="02040503050406030204" pitchFamily="18" charset="0"/>
                      </a:rPr>
                      <m:t>𝑋</m:t>
                    </m:r>
                  </m:oMath>
                </a14:m>
                <a:r>
                  <a:rPr lang="en-GB" dirty="0"/>
                  <a:t> and </a:t>
                </a:r>
                <a14:m>
                  <m:oMath xmlns:m="http://schemas.openxmlformats.org/officeDocument/2006/math">
                    <m:r>
                      <a:rPr lang="en-GB" i="1" dirty="0" smtClean="0">
                        <a:latin typeface="Cambria Math" panose="02040503050406030204" pitchFamily="18" charset="0"/>
                      </a:rPr>
                      <m:t>𝑋</m:t>
                    </m:r>
                    <m:r>
                      <a:rPr lang="en-GB" i="1" dirty="0" smtClean="0">
                        <a:latin typeface="Cambria Math" panose="02040503050406030204" pitchFamily="18" charset="0"/>
                      </a:rPr>
                      <m:t>’ </m:t>
                    </m:r>
                  </m:oMath>
                </a14:m>
                <a:r>
                  <a:rPr lang="en-GB" dirty="0"/>
                  <a:t>have the </a:t>
                </a:r>
                <a:r>
                  <a:rPr lang="en-GB" b="1" dirty="0"/>
                  <a:t>same cardinality</a:t>
                </a:r>
                <a:r>
                  <a:rPr lang="en-GB" dirty="0"/>
                  <a:t>, i.e. the </a:t>
                </a:r>
                <a:r>
                  <a:rPr lang="en-GB" b="1" dirty="0"/>
                  <a:t>same number of elements</a:t>
                </a:r>
                <a:r>
                  <a:rPr lang="en-GB" dirty="0"/>
                  <a:t>.</a:t>
                </a:r>
              </a:p>
            </p:txBody>
          </p:sp>
        </mc:Choice>
        <mc:Fallback xmlns="">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64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1433C7F-08F0-40BE-97FB-CB3D13FFF11F}"/>
              </a:ext>
            </a:extLst>
          </p:cNvPr>
          <p:cNvPicPr>
            <a:picLocks noChangeAspect="1"/>
          </p:cNvPicPr>
          <p:nvPr/>
        </p:nvPicPr>
        <p:blipFill rotWithShape="1">
          <a:blip r:embed="rId3"/>
          <a:srcRect l="12243" t="30975" r="76296" b="46871"/>
          <a:stretch/>
        </p:blipFill>
        <p:spPr>
          <a:xfrm>
            <a:off x="7329195" y="1742233"/>
            <a:ext cx="4253205" cy="2569329"/>
          </a:xfrm>
          <a:prstGeom prst="rect">
            <a:avLst/>
          </a:prstGeom>
        </p:spPr>
      </p:pic>
      <p:pic>
        <p:nvPicPr>
          <p:cNvPr id="5" name="Picture 4">
            <a:extLst>
              <a:ext uri="{FF2B5EF4-FFF2-40B4-BE49-F238E27FC236}">
                <a16:creationId xmlns:a16="http://schemas.microsoft.com/office/drawing/2014/main" id="{E9CB82E6-9386-4AF1-B539-1EE75BCF890F}"/>
              </a:ext>
            </a:extLst>
          </p:cNvPr>
          <p:cNvPicPr>
            <a:picLocks noChangeAspect="1"/>
          </p:cNvPicPr>
          <p:nvPr/>
        </p:nvPicPr>
        <p:blipFill rotWithShape="1">
          <a:blip r:embed="rId3"/>
          <a:srcRect l="23704" t="30975" r="65128" b="46871"/>
          <a:stretch/>
        </p:blipFill>
        <p:spPr>
          <a:xfrm>
            <a:off x="7329195" y="4363107"/>
            <a:ext cx="4024605" cy="2494892"/>
          </a:xfrm>
          <a:prstGeom prst="rect">
            <a:avLst/>
          </a:prstGeom>
        </p:spPr>
      </p:pic>
    </p:spTree>
    <p:extLst>
      <p:ext uri="{BB962C8B-B14F-4D97-AF65-F5344CB8AC3E}">
        <p14:creationId xmlns:p14="http://schemas.microsoft.com/office/powerpoint/2010/main" val="40598026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31E4B-2FFF-441D-94E9-1A6DA11E8F17}"/>
              </a:ext>
            </a:extLst>
          </p:cNvPr>
          <p:cNvSpPr>
            <a:spLocks noGrp="1"/>
          </p:cNvSpPr>
          <p:nvPr>
            <p:ph type="title"/>
          </p:nvPr>
        </p:nvSpPr>
        <p:spPr/>
        <p:txBody>
          <a:bodyPr/>
          <a:lstStyle/>
          <a:p>
            <a:r>
              <a:rPr lang="en-US" dirty="0"/>
              <a:t>Embeddings, a mathematical definition</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E067577-ADC7-445D-99D3-02D345853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embedding</a:t>
                </a:r>
                <a:r>
                  <a:rPr lang="en-US" b="1" dirty="0"/>
                  <a:t>):</a:t>
                </a:r>
              </a:p>
              <a:p>
                <a:pPr marL="0" indent="0">
                  <a:buNone/>
                </a:pPr>
                <a:r>
                  <a:rPr lang="en-GB" dirty="0"/>
                  <a:t>Mathematically speaking, an </a:t>
                </a:r>
                <a:r>
                  <a:rPr lang="en-GB" b="1" dirty="0">
                    <a:solidFill>
                      <a:srgbClr val="00B050"/>
                    </a:solidFill>
                  </a:rPr>
                  <a:t>embedding</a:t>
                </a:r>
                <a:r>
                  <a:rPr lang="en-GB" dirty="0"/>
                  <a:t> refers to a </a:t>
                </a:r>
                <a:r>
                  <a:rPr lang="en-GB" b="1" dirty="0"/>
                  <a:t>function</a:t>
                </a:r>
                <a:r>
                  <a:rPr lang="en-GB" dirty="0"/>
                  <a:t>, which </a:t>
                </a:r>
                <a:r>
                  <a:rPr lang="en-GB" b="1" dirty="0"/>
                  <a:t>transforms</a:t>
                </a:r>
                <a:r>
                  <a:rPr lang="en-GB" dirty="0"/>
                  <a:t> an </a:t>
                </a:r>
                <a:r>
                  <a:rPr lang="en-GB" b="1" dirty="0"/>
                  <a:t>object </a:t>
                </a:r>
                <a14:m>
                  <m:oMath xmlns:m="http://schemas.openxmlformats.org/officeDocument/2006/math">
                    <m:r>
                      <a:rPr lang="en-GB" b="1" i="1" dirty="0" smtClean="0">
                        <a:latin typeface="Cambria Math" panose="02040503050406030204" pitchFamily="18" charset="0"/>
                      </a:rPr>
                      <m:t>𝒙</m:t>
                    </m:r>
                  </m:oMath>
                </a14:m>
                <a:r>
                  <a:rPr lang="en-GB" dirty="0"/>
                  <a:t>, into another </a:t>
                </a:r>
                <a:r>
                  <a:rPr lang="en-GB" b="1" dirty="0"/>
                  <a:t>object </a:t>
                </a:r>
                <a14:m>
                  <m:oMath xmlns:m="http://schemas.openxmlformats.org/officeDocument/2006/math">
                    <m:r>
                      <a:rPr lang="en-US" b="1" i="1" dirty="0" smtClean="0">
                        <a:latin typeface="Cambria Math" panose="02040503050406030204" pitchFamily="18" charset="0"/>
                      </a:rPr>
                      <m:t>𝒙</m:t>
                    </m:r>
                    <m:r>
                      <a:rPr lang="en-US" b="1" i="1" dirty="0" smtClean="0">
                        <a:latin typeface="Cambria Math" panose="02040503050406030204" pitchFamily="18" charset="0"/>
                      </a:rPr>
                      <m:t>′</m:t>
                    </m:r>
                  </m:oMath>
                </a14:m>
                <a:r>
                  <a:rPr lang="en-GB" dirty="0"/>
                  <a:t>.</a:t>
                </a:r>
              </a:p>
              <a:p>
                <a:pPr marL="0" indent="0">
                  <a:buNone/>
                </a:pPr>
                <a:r>
                  <a:rPr lang="en-GB" dirty="0"/>
                  <a:t>The result of the embedding,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oMath>
                </a14:m>
                <a:r>
                  <a:rPr lang="en-GB" dirty="0"/>
                  <a:t>, often is </a:t>
                </a:r>
                <a:r>
                  <a:rPr lang="en-GB" b="1" dirty="0"/>
                  <a:t>mathematically more tractable </a:t>
                </a:r>
                <a:r>
                  <a:rPr lang="en-GB" dirty="0"/>
                  <a:t>and useful than </a:t>
                </a:r>
                <a14:m>
                  <m:oMath xmlns:m="http://schemas.openxmlformats.org/officeDocument/2006/math">
                    <m:r>
                      <a:rPr lang="en-GB" i="1" dirty="0" smtClean="0">
                        <a:latin typeface="Cambria Math" panose="02040503050406030204" pitchFamily="18" charset="0"/>
                      </a:rPr>
                      <m:t>𝑥</m:t>
                    </m:r>
                  </m:oMath>
                </a14:m>
                <a:r>
                  <a:rPr lang="en-GB" dirty="0"/>
                  <a:t>.</a:t>
                </a:r>
              </a:p>
              <a:p>
                <a:pPr marL="0" indent="0">
                  <a:buNone/>
                </a:pPr>
                <a:r>
                  <a:rPr lang="en-GB" dirty="0"/>
                  <a:t>In addition, it is often preferable for embeddings to be </a:t>
                </a:r>
                <a:r>
                  <a:rPr lang="en-GB" b="1" dirty="0"/>
                  <a:t>injective</a:t>
                </a:r>
                <a:r>
                  <a:rPr lang="en-GB" dirty="0"/>
                  <a:t>, or ideally, </a:t>
                </a:r>
                <a:r>
                  <a:rPr lang="en-GB" b="1" dirty="0"/>
                  <a:t>bijective</a:t>
                </a:r>
                <a:r>
                  <a:rPr lang="en-GB" dirty="0"/>
                  <a:t>.</a:t>
                </a:r>
              </a:p>
            </p:txBody>
          </p:sp>
        </mc:Choice>
        <mc:Fallback>
          <p:sp>
            <p:nvSpPr>
              <p:cNvPr id="3" name="Content Placeholder 2">
                <a:extLst>
                  <a:ext uri="{FF2B5EF4-FFF2-40B4-BE49-F238E27FC236}">
                    <a16:creationId xmlns:a16="http://schemas.microsoft.com/office/drawing/2014/main" id="{AE067577-ADC7-445D-99D3-02D345853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4207F9EF-A42D-4D0B-AEFC-2F1D854B5DFC}"/>
                  </a:ext>
                </a:extLst>
              </p:cNvPr>
              <p:cNvSpPr>
                <a:spLocks noGrp="1"/>
              </p:cNvSpPr>
              <p:nvPr>
                <p:ph sz="half" idx="2"/>
              </p:nvPr>
            </p:nvSpPr>
            <p:spPr>
              <a:xfrm>
                <a:off x="6172199" y="1825624"/>
                <a:ext cx="5503985" cy="5032375"/>
              </a:xfrm>
            </p:spPr>
            <p:txBody>
              <a:bodyPr>
                <a:normAutofit/>
              </a:bodyPr>
              <a:lstStyle/>
              <a:p>
                <a:pPr marL="0" indent="0">
                  <a:buNone/>
                </a:pPr>
                <a:r>
                  <a:rPr lang="en-US" b="1" dirty="0"/>
                  <a:t>Definition (</a:t>
                </a:r>
                <a:r>
                  <a:rPr lang="en-US" b="1" dirty="0">
                    <a:solidFill>
                      <a:srgbClr val="00B050"/>
                    </a:solidFill>
                  </a:rPr>
                  <a:t>bijective embedding</a:t>
                </a:r>
                <a:r>
                  <a:rPr lang="en-US" b="1" dirty="0"/>
                  <a:t>):</a:t>
                </a:r>
              </a:p>
              <a:p>
                <a:pPr marL="0" indent="0">
                  <a:buNone/>
                </a:pPr>
                <a:r>
                  <a:rPr lang="en-US" b="1" dirty="0">
                    <a:solidFill>
                      <a:srgbClr val="00B050"/>
                    </a:solidFill>
                  </a:rPr>
                  <a:t>Bijective embeddings</a:t>
                </a:r>
                <a:r>
                  <a:rPr lang="en-US" dirty="0">
                    <a:solidFill>
                      <a:srgbClr val="00B050"/>
                    </a:solidFill>
                  </a:rPr>
                  <a:t> </a:t>
                </a:r>
                <a:r>
                  <a:rPr lang="en-US" dirty="0"/>
                  <a:t>are often preferable as they allow for</a:t>
                </a:r>
              </a:p>
              <a:p>
                <a:r>
                  <a:rPr lang="en-US" dirty="0"/>
                  <a:t>Any element </a:t>
                </a:r>
                <a14:m>
                  <m:oMath xmlns:m="http://schemas.openxmlformats.org/officeDocument/2006/math">
                    <m:r>
                      <a:rPr lang="en-US"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 </m:t>
                    </m:r>
                  </m:oMath>
                </a14:m>
                <a:r>
                  <a:rPr lang="en-US" dirty="0"/>
                  <a:t>to be </a:t>
                </a:r>
                <a:r>
                  <a:rPr lang="en-US" b="1" dirty="0"/>
                  <a:t>encoded</a:t>
                </a:r>
                <a:r>
                  <a:rPr lang="en-US" dirty="0"/>
                  <a:t> as a unique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with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1" i="1" smtClean="0">
                        <a:latin typeface="Cambria Math" panose="02040503050406030204" pitchFamily="18" charset="0"/>
                      </a:rPr>
                      <m:t>𝒇</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endParaRPr lang="en-US" dirty="0"/>
              </a:p>
              <a:p>
                <a:r>
                  <a:rPr lang="en-US" dirty="0"/>
                  <a:t>Any element in </a:t>
                </a:r>
                <a14:m>
                  <m:oMath xmlns:m="http://schemas.openxmlformats.org/officeDocument/2006/math">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𝑋</m:t>
                    </m:r>
                    <m:r>
                      <a:rPr lang="en-US" b="0" i="1" dirty="0" smtClean="0">
                        <a:latin typeface="Cambria Math" panose="02040503050406030204" pitchFamily="18" charset="0"/>
                      </a:rPr>
                      <m:t>′</m:t>
                    </m:r>
                  </m:oMath>
                </a14:m>
                <a:r>
                  <a:rPr lang="en-US" dirty="0"/>
                  <a:t> to be </a:t>
                </a:r>
                <a:r>
                  <a:rPr lang="en-US" b="1" dirty="0"/>
                  <a:t>decoded</a:t>
                </a:r>
                <a:r>
                  <a:rPr lang="en-US" dirty="0"/>
                  <a:t> as a unique </a:t>
                </a:r>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𝑋</m:t>
                    </m:r>
                  </m:oMath>
                </a14:m>
                <a:r>
                  <a:rPr lang="en-US" dirty="0"/>
                  <a:t>, with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p>
                      <m:sSupPr>
                        <m:ctrlPr>
                          <a:rPr lang="en-US" b="1" i="1" smtClean="0">
                            <a:latin typeface="Cambria Math" panose="02040503050406030204" pitchFamily="18" charset="0"/>
                          </a:rPr>
                        </m:ctrlPr>
                      </m:sSupPr>
                      <m:e>
                        <m:r>
                          <a:rPr lang="en-US" b="1" i="1">
                            <a:latin typeface="Cambria Math" panose="02040503050406030204" pitchFamily="18" charset="0"/>
                          </a:rPr>
                          <m:t>𝒇</m:t>
                        </m:r>
                      </m:e>
                      <m:sup>
                        <m:r>
                          <a:rPr lang="en-US" b="1" i="1" smtClean="0">
                            <a:latin typeface="Cambria Math" panose="02040503050406030204" pitchFamily="18" charset="0"/>
                          </a:rPr>
                          <m:t>−</m:t>
                        </m:r>
                        <m:r>
                          <a:rPr lang="en-US" b="1" i="1" smtClean="0">
                            <a:latin typeface="Cambria Math" panose="02040503050406030204" pitchFamily="18" charset="0"/>
                          </a:rPr>
                          <m:t>𝟏</m:t>
                        </m:r>
                      </m:sup>
                    </m:sSup>
                    <m:r>
                      <a:rPr lang="en-US" i="1">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a:t>
                </a:r>
              </a:p>
              <a:p>
                <a:pPr marL="0" indent="0">
                  <a:buNone/>
                </a:pPr>
                <a:r>
                  <a:rPr lang="en-US" dirty="0">
                    <a:solidFill>
                      <a:srgbClr val="FF0000"/>
                    </a:solidFill>
                  </a:rPr>
                  <a:t>(That is a great mathematical property to have! But not always </a:t>
                </a:r>
                <a:r>
                  <a:rPr lang="en-US">
                    <a:solidFill>
                      <a:srgbClr val="FF0000"/>
                    </a:solidFill>
                  </a:rPr>
                  <a:t>possible unfortunately…)</a:t>
                </a:r>
                <a:endParaRPr lang="en-GB" dirty="0">
                  <a:solidFill>
                    <a:srgbClr val="FF0000"/>
                  </a:solidFill>
                </a:endParaRPr>
              </a:p>
              <a:p>
                <a:pPr marL="0" indent="0">
                  <a:buNone/>
                </a:pPr>
                <a:endParaRPr lang="en-GB" dirty="0"/>
              </a:p>
              <a:p>
                <a:pPr marL="0" indent="0">
                  <a:buNone/>
                </a:pPr>
                <a:endParaRPr lang="en-GB" dirty="0"/>
              </a:p>
            </p:txBody>
          </p:sp>
        </mc:Choice>
        <mc:Fallback xmlns="">
          <p:sp>
            <p:nvSpPr>
              <p:cNvPr id="8" name="Content Placeholder 7">
                <a:extLst>
                  <a:ext uri="{FF2B5EF4-FFF2-40B4-BE49-F238E27FC236}">
                    <a16:creationId xmlns:a16="http://schemas.microsoft.com/office/drawing/2014/main" id="{4207F9EF-A42D-4D0B-AEFC-2F1D854B5DFC}"/>
                  </a:ext>
                </a:extLst>
              </p:cNvPr>
              <p:cNvSpPr>
                <a:spLocks noGrp="1" noRot="1" noChangeAspect="1" noMove="1" noResize="1" noEditPoints="1" noAdjustHandles="1" noChangeArrowheads="1" noChangeShapeType="1" noTextEdit="1"/>
              </p:cNvSpPr>
              <p:nvPr>
                <p:ph sz="half" idx="2"/>
              </p:nvPr>
            </p:nvSpPr>
            <p:spPr>
              <a:xfrm>
                <a:off x="6172199" y="1825624"/>
                <a:ext cx="5503985" cy="5032375"/>
              </a:xfrm>
              <a:blipFill>
                <a:blip r:embed="rId3"/>
                <a:stretch>
                  <a:fillRect l="-2215" t="-1937"/>
                </a:stretch>
              </a:blipFill>
            </p:spPr>
            <p:txBody>
              <a:bodyPr/>
              <a:lstStyle/>
              <a:p>
                <a:r>
                  <a:rPr lang="en-SG">
                    <a:noFill/>
                  </a:rPr>
                  <a:t> </a:t>
                </a:r>
              </a:p>
            </p:txBody>
          </p:sp>
        </mc:Fallback>
      </mc:AlternateContent>
    </p:spTree>
    <p:extLst>
      <p:ext uri="{BB962C8B-B14F-4D97-AF65-F5344CB8AC3E}">
        <p14:creationId xmlns:p14="http://schemas.microsoft.com/office/powerpoint/2010/main" val="632175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pPr marL="0" indent="0">
                  <a:buNone/>
                </a:pPr>
                <a:r>
                  <a:rPr lang="en-US" sz="2600" b="1" dirty="0"/>
                  <a:t>Definition (</a:t>
                </a:r>
                <a:r>
                  <a:rPr lang="en-US" sz="2600" b="1" dirty="0">
                    <a:solidFill>
                      <a:srgbClr val="00B050"/>
                    </a:solidFill>
                  </a:rPr>
                  <a:t>Manual Embeddings</a:t>
                </a:r>
                <a:r>
                  <a:rPr lang="en-US" sz="2600" b="1" dirty="0"/>
                  <a:t>):</a:t>
                </a:r>
              </a:p>
              <a:p>
                <a:r>
                  <a:rPr lang="en-US" sz="2600" dirty="0"/>
                  <a:t>In ML, </a:t>
                </a:r>
                <a:r>
                  <a:rPr lang="en-US" sz="2600" b="1" dirty="0">
                    <a:solidFill>
                      <a:srgbClr val="00B050"/>
                    </a:solidFill>
                  </a:rPr>
                  <a:t>manual embedding</a:t>
                </a:r>
                <a:r>
                  <a:rPr lang="en-US" sz="2600" b="1" dirty="0"/>
                  <a:t> </a:t>
                </a:r>
                <a:r>
                  <a:rPr lang="en-US" sz="2600" dirty="0"/>
                  <a:t>refers to manually extracting meaningful data </a:t>
                </a:r>
                <a14:m>
                  <m:oMath xmlns:m="http://schemas.openxmlformats.org/officeDocument/2006/math">
                    <m:r>
                      <a:rPr lang="en-US" sz="2600" i="1" dirty="0" smtClean="0">
                        <a:latin typeface="Cambria Math" panose="02040503050406030204" pitchFamily="18" charset="0"/>
                      </a:rPr>
                      <m:t>𝑦</m:t>
                    </m:r>
                  </m:oMath>
                </a14:m>
                <a:r>
                  <a:rPr lang="en-US" sz="2600" dirty="0"/>
                  <a:t> from an object </a:t>
                </a:r>
                <a14:m>
                  <m:oMath xmlns:m="http://schemas.openxmlformats.org/officeDocument/2006/math">
                    <m:r>
                      <a:rPr lang="en-US" sz="2600" i="1" dirty="0" smtClean="0">
                        <a:latin typeface="Cambria Math" panose="02040503050406030204" pitchFamily="18" charset="0"/>
                      </a:rPr>
                      <m:t>𝑥</m:t>
                    </m:r>
                  </m:oMath>
                </a14:m>
                <a:r>
                  <a:rPr lang="en-US" sz="2600" dirty="0"/>
                  <a:t>, whose format cannot be fed to a NN.</a:t>
                </a:r>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a:stretch>
              </a:blipFill>
            </p:spPr>
            <p:txBody>
              <a:bodyPr/>
              <a:lstStyle/>
              <a:p>
                <a:r>
                  <a:rPr lang="en-GB">
                    <a:noFill/>
                  </a:rPr>
                  <a:t> </a:t>
                </a:r>
              </a:p>
            </p:txBody>
          </p:sp>
        </mc:Fallback>
      </mc:AlternateContent>
    </p:spTree>
    <p:extLst>
      <p:ext uri="{BB962C8B-B14F-4D97-AF65-F5344CB8AC3E}">
        <p14:creationId xmlns:p14="http://schemas.microsoft.com/office/powerpoint/2010/main" val="6453181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fontScale="92500"/>
              </a:bodyPr>
              <a:lstStyle/>
              <a:p>
                <a:pPr marL="0" indent="0">
                  <a:buNone/>
                </a:pPr>
                <a:r>
                  <a:rPr lang="en-US" b="1" dirty="0"/>
                  <a:t>Definition (</a:t>
                </a:r>
                <a:r>
                  <a:rPr lang="en-US" b="1" dirty="0">
                    <a:solidFill>
                      <a:srgbClr val="00B050"/>
                    </a:solidFill>
                  </a:rPr>
                  <a:t>Manual Embeddings</a:t>
                </a:r>
                <a:r>
                  <a:rPr lang="en-US" b="1" dirty="0"/>
                  <a:t>):</a:t>
                </a:r>
              </a:p>
              <a:p>
                <a:r>
                  <a:rPr lang="en-US" dirty="0"/>
                  <a:t>In ML, </a:t>
                </a:r>
                <a:r>
                  <a:rPr lang="en-US" b="1" dirty="0">
                    <a:solidFill>
                      <a:srgbClr val="00B050"/>
                    </a:solidFill>
                  </a:rPr>
                  <a:t>manual embedding</a:t>
                </a:r>
                <a:r>
                  <a:rPr lang="en-US" b="1" dirty="0"/>
                  <a:t> </a:t>
                </a:r>
                <a:r>
                  <a:rPr lang="en-US" dirty="0"/>
                  <a:t>refers to manually extracting meaningful data </a:t>
                </a:r>
                <a14:m>
                  <m:oMath xmlns:m="http://schemas.openxmlformats.org/officeDocument/2006/math">
                    <m:r>
                      <a:rPr lang="en-US" i="1" dirty="0">
                        <a:latin typeface="Cambria Math" panose="02040503050406030204" pitchFamily="18" charset="0"/>
                      </a:rPr>
                      <m:t>𝑦</m:t>
                    </m:r>
                  </m:oMath>
                </a14:m>
                <a:r>
                  <a:rPr lang="en-US" dirty="0"/>
                  <a:t> from an object </a:t>
                </a:r>
                <a14:m>
                  <m:oMath xmlns:m="http://schemas.openxmlformats.org/officeDocument/2006/math">
                    <m:r>
                      <a:rPr lang="en-US" i="1" dirty="0">
                        <a:latin typeface="Cambria Math" panose="02040503050406030204" pitchFamily="18" charset="0"/>
                      </a:rPr>
                      <m:t>𝑥</m:t>
                    </m:r>
                  </m:oMath>
                </a14:m>
                <a:r>
                  <a:rPr lang="en-US" dirty="0"/>
                  <a:t>, whose format cannot be fed to a NN.</a:t>
                </a:r>
              </a:p>
              <a:p>
                <a:r>
                  <a:rPr lang="en-US" dirty="0"/>
                  <a:t>For instance, let us assume, we give the following scores to movies, with values in [-1, 1].</a:t>
                </a:r>
              </a:p>
              <a:p>
                <a:r>
                  <a:rPr lang="en-US" dirty="0"/>
                  <a:t>First score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oMath>
                </a14:m>
                <a:r>
                  <a:rPr lang="en-US" dirty="0"/>
                  <a:t>: target audience</a:t>
                </a:r>
                <a:br>
                  <a:rPr lang="en-US" dirty="0"/>
                </a:br>
                <a:r>
                  <a:rPr lang="en-US" dirty="0"/>
                  <a:t>(-1 if for kids only, 1 for adults only)</a:t>
                </a:r>
              </a:p>
              <a:p>
                <a:r>
                  <a:rPr lang="en-US" dirty="0"/>
                  <a:t>Second score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2</m:t>
                        </m:r>
                      </m:sub>
                    </m:sSub>
                  </m:oMath>
                </a14:m>
                <a:r>
                  <a:rPr lang="en-US" dirty="0"/>
                  <a:t>: blockbuster vs. arthouse type of movie.</a:t>
                </a:r>
                <a:endParaRPr lang="en-GB" dirty="0"/>
              </a:p>
            </p:txBody>
          </p:sp>
        </mc:Choice>
        <mc:Fallback xmlns="">
          <p:sp>
            <p:nvSpPr>
              <p:cNvPr id="3" name="Content Placeholder 2">
                <a:extLst>
                  <a:ext uri="{FF2B5EF4-FFF2-40B4-BE49-F238E27FC236}">
                    <a16:creationId xmlns:a16="http://schemas.microsoft.com/office/drawing/2014/main" id="{2154A168-DC60-415E-9B08-FBC77D2B7DB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816" r="-3412" b="-12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3"/>
          <a:srcRect l="14500" t="47967" r="64633" b="9478"/>
          <a:stretch/>
        </p:blipFill>
        <p:spPr>
          <a:xfrm>
            <a:off x="6557107" y="2191136"/>
            <a:ext cx="5489370" cy="3498464"/>
          </a:xfrm>
          <a:prstGeom prst="rect">
            <a:avLst/>
          </a:prstGeom>
        </p:spPr>
      </p:pic>
    </p:spTree>
    <p:extLst>
      <p:ext uri="{BB962C8B-B14F-4D97-AF65-F5344CB8AC3E}">
        <p14:creationId xmlns:p14="http://schemas.microsoft.com/office/powerpoint/2010/main" val="11894753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1070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E984-846F-4C49-B5F3-1F41A3DE97B7}"/>
              </a:ext>
            </a:extLst>
          </p:cNvPr>
          <p:cNvSpPr>
            <a:spLocks noGrp="1"/>
          </p:cNvSpPr>
          <p:nvPr>
            <p:ph type="title"/>
          </p:nvPr>
        </p:nvSpPr>
        <p:spPr/>
        <p:txBody>
          <a:bodyPr/>
          <a:lstStyle/>
          <a:p>
            <a:r>
              <a:rPr lang="en-US" dirty="0"/>
              <a:t>Manual embedding</a:t>
            </a:r>
            <a:endParaRPr lang="en-GB" dirty="0"/>
          </a:p>
        </p:txBody>
      </p:sp>
      <p:sp>
        <p:nvSpPr>
          <p:cNvPr id="3" name="Content Placeholder 2">
            <a:extLst>
              <a:ext uri="{FF2B5EF4-FFF2-40B4-BE49-F238E27FC236}">
                <a16:creationId xmlns:a16="http://schemas.microsoft.com/office/drawing/2014/main" id="{2154A168-DC60-415E-9B08-FBC77D2B7DBE}"/>
              </a:ext>
            </a:extLst>
          </p:cNvPr>
          <p:cNvSpPr>
            <a:spLocks noGrp="1"/>
          </p:cNvSpPr>
          <p:nvPr>
            <p:ph sz="half" idx="1"/>
          </p:nvPr>
        </p:nvSpPr>
        <p:spPr>
          <a:xfrm>
            <a:off x="838200" y="1825624"/>
            <a:ext cx="5181600" cy="5032375"/>
          </a:xfrm>
        </p:spPr>
        <p:txBody>
          <a:bodyPr>
            <a:normAutofit/>
          </a:bodyPr>
          <a:lstStyle/>
          <a:p>
            <a:r>
              <a:rPr lang="en-GB" dirty="0"/>
              <a:t>Using this manual e</a:t>
            </a:r>
            <a:r>
              <a:rPr lang="en-US" dirty="0"/>
              <a:t>m</a:t>
            </a:r>
            <a:r>
              <a:rPr lang="en-GB" dirty="0"/>
              <a:t>bedding, we can then train a binary classifier to classify </a:t>
            </a:r>
            <a:r>
              <a:rPr lang="en-GB" b="1" dirty="0">
                <a:solidFill>
                  <a:srgbClr val="7030A0"/>
                </a:solidFill>
              </a:rPr>
              <a:t>unseen movies</a:t>
            </a:r>
            <a:r>
              <a:rPr lang="en-GB" dirty="0"/>
              <a:t>, based what the user has previously watched and </a:t>
            </a:r>
            <a:r>
              <a:rPr lang="en-GB" b="1" dirty="0">
                <a:solidFill>
                  <a:srgbClr val="00B050"/>
                </a:solidFill>
              </a:rPr>
              <a:t>liked</a:t>
            </a:r>
            <a:r>
              <a:rPr lang="en-GB" dirty="0"/>
              <a:t>/</a:t>
            </a:r>
            <a:r>
              <a:rPr lang="en-GB" b="1" dirty="0">
                <a:solidFill>
                  <a:srgbClr val="C00000"/>
                </a:solidFill>
              </a:rPr>
              <a:t>not liked</a:t>
            </a:r>
            <a:r>
              <a:rPr lang="en-GB" dirty="0"/>
              <a:t>.</a:t>
            </a:r>
          </a:p>
          <a:p>
            <a:r>
              <a:rPr lang="en-GB" dirty="0"/>
              <a:t>We could even </a:t>
            </a:r>
            <a:r>
              <a:rPr lang="en-GB" b="1" dirty="0"/>
              <a:t>rank</a:t>
            </a:r>
            <a:r>
              <a:rPr lang="en-GB" dirty="0"/>
              <a:t> these preferences by, e.g. computing </a:t>
            </a:r>
            <a:r>
              <a:rPr lang="en-GB" b="1" dirty="0"/>
              <a:t>some</a:t>
            </a:r>
            <a:r>
              <a:rPr lang="en-GB" dirty="0"/>
              <a:t> </a:t>
            </a:r>
            <a:r>
              <a:rPr lang="en-GB" b="1" dirty="0"/>
              <a:t>distance</a:t>
            </a:r>
            <a:r>
              <a:rPr lang="en-GB" dirty="0"/>
              <a:t> to the boundary. </a:t>
            </a:r>
          </a:p>
        </p:txBody>
      </p:sp>
      <p:pic>
        <p:nvPicPr>
          <p:cNvPr id="5" name="Picture 4">
            <a:extLst>
              <a:ext uri="{FF2B5EF4-FFF2-40B4-BE49-F238E27FC236}">
                <a16:creationId xmlns:a16="http://schemas.microsoft.com/office/drawing/2014/main" id="{DD010864-97B6-4C3D-A471-47BB57B388EA}"/>
              </a:ext>
            </a:extLst>
          </p:cNvPr>
          <p:cNvPicPr>
            <a:picLocks noChangeAspect="1"/>
          </p:cNvPicPr>
          <p:nvPr/>
        </p:nvPicPr>
        <p:blipFill rotWithShape="1">
          <a:blip r:embed="rId2"/>
          <a:srcRect l="14500" t="47967" r="64633" b="9478"/>
          <a:stretch/>
        </p:blipFill>
        <p:spPr>
          <a:xfrm>
            <a:off x="6557107" y="2191136"/>
            <a:ext cx="5489370" cy="3498464"/>
          </a:xfrm>
          <a:prstGeom prst="rect">
            <a:avLst/>
          </a:prstGeom>
        </p:spPr>
      </p:pic>
      <p:sp>
        <p:nvSpPr>
          <p:cNvPr id="4" name="TextBox 3">
            <a:extLst>
              <a:ext uri="{FF2B5EF4-FFF2-40B4-BE49-F238E27FC236}">
                <a16:creationId xmlns:a16="http://schemas.microsoft.com/office/drawing/2014/main" id="{39152F73-8249-4A9A-B35D-49216E5997CD}"/>
              </a:ext>
            </a:extLst>
          </p:cNvPr>
          <p:cNvSpPr txBox="1"/>
          <p:nvPr/>
        </p:nvSpPr>
        <p:spPr>
          <a:xfrm>
            <a:off x="7299570" y="2431173"/>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6" name="TextBox 5">
            <a:extLst>
              <a:ext uri="{FF2B5EF4-FFF2-40B4-BE49-F238E27FC236}">
                <a16:creationId xmlns:a16="http://schemas.microsoft.com/office/drawing/2014/main" id="{C759FBCC-2A75-47A1-B6EE-A0E581F7375A}"/>
              </a:ext>
            </a:extLst>
          </p:cNvPr>
          <p:cNvSpPr txBox="1"/>
          <p:nvPr/>
        </p:nvSpPr>
        <p:spPr>
          <a:xfrm>
            <a:off x="8796216" y="2724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7" name="TextBox 6">
            <a:extLst>
              <a:ext uri="{FF2B5EF4-FFF2-40B4-BE49-F238E27FC236}">
                <a16:creationId xmlns:a16="http://schemas.microsoft.com/office/drawing/2014/main" id="{2A63C776-39B9-48EB-9CA0-5B52FD539D1A}"/>
              </a:ext>
            </a:extLst>
          </p:cNvPr>
          <p:cNvSpPr txBox="1"/>
          <p:nvPr/>
        </p:nvSpPr>
        <p:spPr>
          <a:xfrm>
            <a:off x="8850924" y="344203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8" name="TextBox 7">
            <a:extLst>
              <a:ext uri="{FF2B5EF4-FFF2-40B4-BE49-F238E27FC236}">
                <a16:creationId xmlns:a16="http://schemas.microsoft.com/office/drawing/2014/main" id="{8AFB828B-134E-4913-AC40-7DFB87EFB1D5}"/>
              </a:ext>
            </a:extLst>
          </p:cNvPr>
          <p:cNvSpPr txBox="1"/>
          <p:nvPr/>
        </p:nvSpPr>
        <p:spPr>
          <a:xfrm>
            <a:off x="8108462" y="4248250"/>
            <a:ext cx="289170" cy="369332"/>
          </a:xfrm>
          <a:prstGeom prst="rect">
            <a:avLst/>
          </a:prstGeom>
          <a:noFill/>
        </p:spPr>
        <p:txBody>
          <a:bodyPr wrap="square" rtlCol="0">
            <a:spAutoFit/>
          </a:bodyPr>
          <a:lstStyle/>
          <a:p>
            <a:r>
              <a:rPr lang="en-GB" b="1" dirty="0">
                <a:solidFill>
                  <a:srgbClr val="00B050"/>
                </a:solidFill>
              </a:rPr>
              <a:t>✓</a:t>
            </a:r>
            <a:endParaRPr lang="en-GB" dirty="0">
              <a:solidFill>
                <a:srgbClr val="00B050"/>
              </a:solidFill>
            </a:endParaRPr>
          </a:p>
        </p:txBody>
      </p:sp>
      <p:sp>
        <p:nvSpPr>
          <p:cNvPr id="10" name="Rectangle 9">
            <a:extLst>
              <a:ext uri="{FF2B5EF4-FFF2-40B4-BE49-F238E27FC236}">
                <a16:creationId xmlns:a16="http://schemas.microsoft.com/office/drawing/2014/main" id="{75172025-4374-4E33-A8F4-2E687E0275CB}"/>
              </a:ext>
            </a:extLst>
          </p:cNvPr>
          <p:cNvSpPr/>
          <p:nvPr/>
        </p:nvSpPr>
        <p:spPr>
          <a:xfrm>
            <a:off x="11559610" y="4971534"/>
            <a:ext cx="311304" cy="369332"/>
          </a:xfrm>
          <a:prstGeom prst="rect">
            <a:avLst/>
          </a:prstGeom>
        </p:spPr>
        <p:txBody>
          <a:bodyPr wrap="none">
            <a:spAutoFit/>
          </a:bodyPr>
          <a:lstStyle/>
          <a:p>
            <a:r>
              <a:rPr lang="en-US" b="1">
                <a:solidFill>
                  <a:srgbClr val="C00000"/>
                </a:solidFill>
              </a:rPr>
              <a:t>X</a:t>
            </a:r>
            <a:endParaRPr lang="en-GB" dirty="0">
              <a:solidFill>
                <a:srgbClr val="C00000"/>
              </a:solidFill>
            </a:endParaRPr>
          </a:p>
        </p:txBody>
      </p:sp>
      <p:sp>
        <p:nvSpPr>
          <p:cNvPr id="11" name="Rectangle 10">
            <a:extLst>
              <a:ext uri="{FF2B5EF4-FFF2-40B4-BE49-F238E27FC236}">
                <a16:creationId xmlns:a16="http://schemas.microsoft.com/office/drawing/2014/main" id="{4A15A686-809B-4626-83A5-3A13EF72EF3A}"/>
              </a:ext>
            </a:extLst>
          </p:cNvPr>
          <p:cNvSpPr/>
          <p:nvPr/>
        </p:nvSpPr>
        <p:spPr>
          <a:xfrm>
            <a:off x="10221881" y="3442030"/>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2" name="Rectangle 11">
            <a:extLst>
              <a:ext uri="{FF2B5EF4-FFF2-40B4-BE49-F238E27FC236}">
                <a16:creationId xmlns:a16="http://schemas.microsoft.com/office/drawing/2014/main" id="{203F8FC3-2909-45C6-9D30-11580F837E53}"/>
              </a:ext>
            </a:extLst>
          </p:cNvPr>
          <p:cNvSpPr/>
          <p:nvPr/>
        </p:nvSpPr>
        <p:spPr>
          <a:xfrm>
            <a:off x="10793702" y="2539584"/>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3" name="Rectangle 12">
            <a:extLst>
              <a:ext uri="{FF2B5EF4-FFF2-40B4-BE49-F238E27FC236}">
                <a16:creationId xmlns:a16="http://schemas.microsoft.com/office/drawing/2014/main" id="{94B7E459-494F-428C-8378-821C980513F2}"/>
              </a:ext>
            </a:extLst>
          </p:cNvPr>
          <p:cNvSpPr/>
          <p:nvPr/>
        </p:nvSpPr>
        <p:spPr>
          <a:xfrm>
            <a:off x="9668286" y="4909011"/>
            <a:ext cx="311304" cy="369332"/>
          </a:xfrm>
          <a:prstGeom prst="rect">
            <a:avLst/>
          </a:prstGeom>
        </p:spPr>
        <p:txBody>
          <a:bodyPr wrap="none">
            <a:spAutoFit/>
          </a:bodyPr>
          <a:lstStyle/>
          <a:p>
            <a:r>
              <a:rPr lang="en-US" b="1" dirty="0">
                <a:solidFill>
                  <a:srgbClr val="C00000"/>
                </a:solidFill>
              </a:rPr>
              <a:t>X</a:t>
            </a:r>
            <a:endParaRPr lang="en-GB" dirty="0">
              <a:solidFill>
                <a:srgbClr val="C00000"/>
              </a:solidFill>
            </a:endParaRPr>
          </a:p>
        </p:txBody>
      </p:sp>
      <p:sp>
        <p:nvSpPr>
          <p:cNvPr id="14" name="Rectangle 13">
            <a:extLst>
              <a:ext uri="{FF2B5EF4-FFF2-40B4-BE49-F238E27FC236}">
                <a16:creationId xmlns:a16="http://schemas.microsoft.com/office/drawing/2014/main" id="{9947FE60-0BA0-47D4-A095-1E8612AC95D4}"/>
              </a:ext>
            </a:extLst>
          </p:cNvPr>
          <p:cNvSpPr/>
          <p:nvPr/>
        </p:nvSpPr>
        <p:spPr>
          <a:xfrm>
            <a:off x="7769137" y="3244334"/>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cxnSp>
        <p:nvCxnSpPr>
          <p:cNvPr id="16" name="Straight Connector 15">
            <a:extLst>
              <a:ext uri="{FF2B5EF4-FFF2-40B4-BE49-F238E27FC236}">
                <a16:creationId xmlns:a16="http://schemas.microsoft.com/office/drawing/2014/main" id="{4ACB9EDD-C099-4625-BECF-0C72987C6365}"/>
              </a:ext>
            </a:extLst>
          </p:cNvPr>
          <p:cNvCxnSpPr>
            <a:cxnSpLocks/>
          </p:cNvCxnSpPr>
          <p:nvPr/>
        </p:nvCxnSpPr>
        <p:spPr>
          <a:xfrm flipH="1">
            <a:off x="8108462" y="2094523"/>
            <a:ext cx="2340708" cy="3595077"/>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FE9C0D1F-26BC-4B1D-85A4-A00FD877F4F5}"/>
              </a:ext>
            </a:extLst>
          </p:cNvPr>
          <p:cNvSpPr/>
          <p:nvPr/>
        </p:nvSpPr>
        <p:spPr>
          <a:xfrm>
            <a:off x="7588740" y="2800505"/>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BCBE1871-6035-40A8-A2DB-0D369A93FBC5}"/>
              </a:ext>
            </a:extLst>
          </p:cNvPr>
          <p:cNvSpPr/>
          <p:nvPr/>
        </p:nvSpPr>
        <p:spPr>
          <a:xfrm>
            <a:off x="9392641" y="2983413"/>
            <a:ext cx="292068" cy="369332"/>
          </a:xfrm>
          <a:prstGeom prst="rect">
            <a:avLst/>
          </a:prstGeom>
        </p:spPr>
        <p:txBody>
          <a:bodyPr wrap="none">
            <a:spAutoFit/>
          </a:bodyPr>
          <a:lstStyle/>
          <a:p>
            <a:r>
              <a:rPr lang="en-US" b="1" dirty="0">
                <a:solidFill>
                  <a:srgbClr val="7030A0"/>
                </a:solidFill>
              </a:rPr>
              <a:t>?</a:t>
            </a:r>
            <a:endParaRPr lang="en-GB" dirty="0">
              <a:solidFill>
                <a:srgbClr val="7030A0"/>
              </a:solidFill>
            </a:endParaRPr>
          </a:p>
        </p:txBody>
      </p:sp>
      <p:sp>
        <p:nvSpPr>
          <p:cNvPr id="21" name="Rectangle 20">
            <a:extLst>
              <a:ext uri="{FF2B5EF4-FFF2-40B4-BE49-F238E27FC236}">
                <a16:creationId xmlns:a16="http://schemas.microsoft.com/office/drawing/2014/main" id="{026D6D36-F063-4286-97BD-017376F40837}"/>
              </a:ext>
            </a:extLst>
          </p:cNvPr>
          <p:cNvSpPr/>
          <p:nvPr/>
        </p:nvSpPr>
        <p:spPr>
          <a:xfrm>
            <a:off x="9212244" y="2539584"/>
            <a:ext cx="687754" cy="813161"/>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5FCE9B8-2A9B-466A-94D9-F73970704C2E}"/>
              </a:ext>
            </a:extLst>
          </p:cNvPr>
          <p:cNvSpPr txBox="1"/>
          <p:nvPr/>
        </p:nvSpPr>
        <p:spPr>
          <a:xfrm>
            <a:off x="62523" y="5908431"/>
            <a:ext cx="12129477" cy="954107"/>
          </a:xfrm>
          <a:prstGeom prst="rect">
            <a:avLst/>
          </a:prstGeom>
          <a:noFill/>
        </p:spPr>
        <p:txBody>
          <a:bodyPr wrap="square" rtlCol="0">
            <a:spAutoFit/>
          </a:bodyPr>
          <a:lstStyle/>
          <a:p>
            <a:r>
              <a:rPr lang="en-GB" sz="2800" dirty="0"/>
              <a:t>In general however, we would prefer an automated process </a:t>
            </a:r>
            <a:r>
              <a:rPr lang="en-GB" sz="2800" dirty="0">
                <a:sym typeface="Wingdings" panose="05000000000000000000" pitchFamily="2" charset="2"/>
              </a:rPr>
              <a:t></a:t>
            </a:r>
            <a:r>
              <a:rPr lang="en-GB" sz="2800" dirty="0"/>
              <a:t> </a:t>
            </a:r>
            <a:r>
              <a:rPr lang="en-GB" sz="2800" b="1" dirty="0"/>
              <a:t>How could we train a model to learn a proper embedding to use for a given task/data format?</a:t>
            </a:r>
          </a:p>
        </p:txBody>
      </p:sp>
    </p:spTree>
    <p:extLst>
      <p:ext uri="{BB962C8B-B14F-4D97-AF65-F5344CB8AC3E}">
        <p14:creationId xmlns:p14="http://schemas.microsoft.com/office/powerpoint/2010/main" val="3595960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pPr marL="0" indent="0">
              <a:buNone/>
            </a:pPr>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dirty="0"/>
              <a:t>Deep Learning Architectures are incapable of processing </a:t>
            </a:r>
            <a:r>
              <a:rPr lang="en-US" b="1" dirty="0"/>
              <a:t>strings</a:t>
            </a:r>
            <a:r>
              <a:rPr lang="en-US" i="1" dirty="0"/>
              <a:t> </a:t>
            </a:r>
            <a:r>
              <a:rPr lang="en-US" b="1" dirty="0"/>
              <a:t>or</a:t>
            </a:r>
            <a:r>
              <a:rPr lang="en-US" dirty="0"/>
              <a:t> </a:t>
            </a:r>
            <a:r>
              <a:rPr lang="en-US" b="1" dirty="0"/>
              <a:t>plain text in their raw form</a:t>
            </a:r>
            <a:r>
              <a:rPr lang="en-US" dirty="0"/>
              <a:t>.</a:t>
            </a:r>
          </a:p>
          <a:p>
            <a:r>
              <a:rPr lang="en-US" b="1" dirty="0">
                <a:solidFill>
                  <a:srgbClr val="00B050"/>
                </a:solidFill>
              </a:rPr>
              <a:t>And language is… a bit of a pain to embed, for multiple reasons…</a:t>
            </a:r>
          </a:p>
          <a:p>
            <a:r>
              <a:rPr lang="en-US" b="1" dirty="0"/>
              <a:t>Let us see why through some examples.</a:t>
            </a:r>
            <a:endParaRPr lang="en-GB" b="1" dirty="0"/>
          </a:p>
        </p:txBody>
      </p:sp>
      <mc:AlternateContent xmlns:mc="http://schemas.openxmlformats.org/markup-compatibility/2006" xmlns:a14="http://schemas.microsoft.com/office/drawing/2010/main">
        <mc:Choice Requires="a14">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4" name="Diagram 3">
                <a:extLst>
                  <a:ext uri="{FF2B5EF4-FFF2-40B4-BE49-F238E27FC236}">
                    <a16:creationId xmlns:a16="http://schemas.microsoft.com/office/drawing/2014/main" id="{5F8FAD45-7C8D-4CAA-B7E5-CAA8A1FB527F}"/>
                  </a:ext>
                </a:extLst>
              </p:cNvPr>
              <p:cNvGraphicFramePr/>
              <p:nvPr>
                <p:extLst>
                  <p:ext uri="{D42A27DB-BD31-4B8C-83A1-F6EECF244321}">
                    <p14:modId xmlns:p14="http://schemas.microsoft.com/office/powerpoint/2010/main" val="1928408395"/>
                  </p:ext>
                </p:extLst>
              </p:nvPr>
            </p:nvGraphicFramePr>
            <p:xfrm>
              <a:off x="2032000" y="5585273"/>
              <a:ext cx="8128000" cy="118337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861417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199" y="1825624"/>
                <a:ext cx="5597769" cy="5032375"/>
              </a:xfrm>
            </p:spPr>
            <p:txBody>
              <a:bodyPr>
                <a:normAutofit/>
              </a:bodyPr>
              <a:lstStyle/>
              <a:p>
                <a:r>
                  <a:rPr lang="en-US" dirty="0"/>
                  <a:t>For instance, if </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𝑉</m:t>
                      </m:r>
                      <m:r>
                        <a:rPr lang="en-US" b="0" i="1" dirty="0" smtClean="0">
                          <a:latin typeface="Cambria Math" panose="02040503050406030204" pitchFamily="18" charset="0"/>
                        </a:rPr>
                        <m:t>={</m:t>
                      </m:r>
                      <m:r>
                        <a:rPr lang="en-US" b="0" i="1" dirty="0" smtClean="0">
                          <a:latin typeface="Cambria Math" panose="02040503050406030204" pitchFamily="18" charset="0"/>
                        </a:rPr>
                        <m:t>𝑎𝑝𝑝𝑙𝑒</m:t>
                      </m:r>
                      <m:r>
                        <a:rPr lang="en-US" b="0" i="1" dirty="0" smtClean="0">
                          <a:latin typeface="Cambria Math" panose="02040503050406030204" pitchFamily="18" charset="0"/>
                        </a:rPr>
                        <m:t>, </m:t>
                      </m:r>
                      <m:r>
                        <a:rPr lang="en-US" b="0" i="1" dirty="0" smtClean="0">
                          <a:latin typeface="Cambria Math" panose="02040503050406030204" pitchFamily="18" charset="0"/>
                        </a:rPr>
                        <m:t>𝑑𝑢𝑟𝑖𝑎𝑛</m:t>
                      </m:r>
                      <m:r>
                        <a:rPr lang="en-US" b="0" i="1" dirty="0" smtClean="0">
                          <a:latin typeface="Cambria Math" panose="02040503050406030204" pitchFamily="18" charset="0"/>
                        </a:rPr>
                        <m:t>, </m:t>
                      </m:r>
                      <m:r>
                        <a:rPr lang="en-US" b="0" i="1" dirty="0" smtClean="0">
                          <a:latin typeface="Cambria Math" panose="02040503050406030204" pitchFamily="18" charset="0"/>
                        </a:rPr>
                        <m:t>𝑚𝑎𝑛𝑔𝑜</m:t>
                      </m:r>
                      <m:r>
                        <a:rPr lang="en-US" b="0" i="1" dirty="0"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𝑜𝑟𝑎𝑛𝑔𝑒</m:t>
                      </m:r>
                      <m:r>
                        <a:rPr lang="en-US" b="0" i="1" dirty="0" smtClean="0">
                          <a:latin typeface="Cambria Math" panose="02040503050406030204" pitchFamily="18" charset="0"/>
                        </a:rPr>
                        <m:t>, </m:t>
                      </m:r>
                      <m:r>
                        <a:rPr lang="en-US" b="0" i="1" dirty="0" smtClean="0">
                          <a:latin typeface="Cambria Math" panose="02040503050406030204" pitchFamily="18" charset="0"/>
                        </a:rPr>
                        <m:t>𝑠𝑡𝑟𝑎𝑤𝑏𝑒𝑟𝑟𝑦</m:t>
                      </m:r>
                      <m:r>
                        <a:rPr lang="en-US" b="0" i="1" dirty="0" smtClean="0">
                          <a:latin typeface="Cambria Math" panose="02040503050406030204" pitchFamily="18" charset="0"/>
                        </a:rPr>
                        <m:t>}</m:t>
                      </m:r>
                    </m:oMath>
                  </m:oMathPara>
                </a14:m>
                <a:endParaRPr lang="en-GB" dirty="0"/>
              </a:p>
              <a:p>
                <a:r>
                  <a:rPr lang="en-GB" dirty="0"/>
                  <a:t>A possible one-hot embedding </a:t>
                </a:r>
                <a14:m>
                  <m:oMath xmlns:m="http://schemas.openxmlformats.org/officeDocument/2006/math">
                    <m:r>
                      <a:rPr lang="en-GB" i="1" dirty="0" smtClean="0">
                        <a:latin typeface="Cambria Math" panose="02040503050406030204" pitchFamily="18" charset="0"/>
                      </a:rPr>
                      <m:t>𝑓</m:t>
                    </m:r>
                  </m:oMath>
                </a14:m>
                <a:r>
                  <a:rPr lang="en-GB" dirty="0"/>
                  <a:t> would be</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𝑎𝑝𝑝𝑙𝑒</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1,0,0,0,0</m:t>
                          </m:r>
                        </m:e>
                      </m:d>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𝑑𝑢𝑟𝑖𝑎𝑛</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2</m:t>
                          </m:r>
                        </m:sub>
                      </m:sSub>
                      <m:r>
                        <a:rPr lang="en-US" i="1">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m:t>
                      </m:r>
                      <m:r>
                        <a:rPr lang="en-US" b="0" i="1" smtClean="0">
                          <a:latin typeface="Cambria Math" panose="02040503050406030204" pitchFamily="18" charset="0"/>
                        </a:rPr>
                        <m:t>1</m:t>
                      </m:r>
                      <m:r>
                        <a:rPr lang="en-US" i="1">
                          <a:latin typeface="Cambria Math" panose="02040503050406030204" pitchFamily="18" charset="0"/>
                        </a:rPr>
                        <m:t>,0,0,0)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𝑚𝑎𝑛𝑔𝑜</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3</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m:t>
                      </m:r>
                      <m:r>
                        <a:rPr lang="en-US" b="0" i="1" smtClean="0">
                          <a:latin typeface="Cambria Math" panose="02040503050406030204" pitchFamily="18" charset="0"/>
                        </a:rPr>
                        <m:t>1</m:t>
                      </m:r>
                      <m:r>
                        <a:rPr lang="en-US" i="1">
                          <a:latin typeface="Cambria Math" panose="02040503050406030204" pitchFamily="18" charset="0"/>
                        </a:rPr>
                        <m:t>,0,0)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𝑜𝑟𝑎𝑛𝑔𝑒</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4</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m:t>
                      </m:r>
                      <m:r>
                        <a:rPr lang="en-US" b="0" i="1" smtClean="0">
                          <a:latin typeface="Cambria Math" panose="02040503050406030204" pitchFamily="18" charset="0"/>
                        </a:rPr>
                        <m:t>1</m:t>
                      </m:r>
                      <m:r>
                        <a:rPr lang="en-US" i="1">
                          <a:latin typeface="Cambria Math" panose="02040503050406030204" pitchFamily="18" charset="0"/>
                        </a:rPr>
                        <m:t>,0)</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b="0" i="1" smtClean="0">
                              <a:latin typeface="Cambria Math" panose="02040503050406030204" pitchFamily="18" charset="0"/>
                            </a:rPr>
                            <m:t>𝑠𝑡𝑟𝑎𝑤𝑏𝑒𝑟𝑟𝑦</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b="0" i="1" smtClean="0">
                              <a:latin typeface="Cambria Math" panose="02040503050406030204" pitchFamily="18" charset="0"/>
                            </a:rPr>
                            <m:t>5</m:t>
                          </m:r>
                        </m:sub>
                      </m:sSub>
                      <m:r>
                        <a:rPr lang="en-US" i="1">
                          <a:latin typeface="Cambria Math" panose="02040503050406030204" pitchFamily="18" charset="0"/>
                        </a:rPr>
                        <m:t>=(</m:t>
                      </m:r>
                      <m:r>
                        <a:rPr lang="en-US" b="0" i="1" smtClean="0">
                          <a:latin typeface="Cambria Math" panose="02040503050406030204" pitchFamily="18" charset="0"/>
                        </a:rPr>
                        <m:t>0</m:t>
                      </m:r>
                      <m:r>
                        <a:rPr lang="en-US" i="1">
                          <a:latin typeface="Cambria Math" panose="02040503050406030204" pitchFamily="18" charset="0"/>
                        </a:rPr>
                        <m:t>,0,0,0,</m:t>
                      </m:r>
                      <m:r>
                        <a:rPr lang="en-US" b="0" i="1" smtClean="0">
                          <a:latin typeface="Cambria Math" panose="02040503050406030204" pitchFamily="18" charset="0"/>
                        </a:rPr>
                        <m:t>1</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199" y="1825624"/>
                <a:ext cx="5597769" cy="5032375"/>
              </a:xfrm>
              <a:blipFill>
                <a:blip r:embed="rId3"/>
                <a:stretch>
                  <a:fillRect l="-1850" t="-1937"/>
                </a:stretch>
              </a:blipFill>
            </p:spPr>
            <p:txBody>
              <a:bodyPr/>
              <a:lstStyle/>
              <a:p>
                <a:r>
                  <a:rPr lang="en-GB">
                    <a:noFill/>
                  </a:rPr>
                  <a:t> </a:t>
                </a:r>
              </a:p>
            </p:txBody>
          </p:sp>
        </mc:Fallback>
      </mc:AlternateContent>
    </p:spTree>
    <p:extLst>
      <p:ext uri="{BB962C8B-B14F-4D97-AF65-F5344CB8AC3E}">
        <p14:creationId xmlns:p14="http://schemas.microsoft.com/office/powerpoint/2010/main" val="1669017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8)</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solidFill>
                  <a:schemeClr val="accent3"/>
                </a:solidFill>
              </a:rPr>
              <a:t>How do we evaluate the </a:t>
            </a:r>
            <a:r>
              <a:rPr lang="en-US" b="1" dirty="0">
                <a:solidFill>
                  <a:schemeClr val="accent3"/>
                </a:solidFill>
              </a:rPr>
              <a:t>quality/performance</a:t>
            </a:r>
            <a:r>
              <a:rPr lang="en-US" dirty="0">
                <a:solidFill>
                  <a:schemeClr val="accent3"/>
                </a:solidFill>
              </a:rPr>
              <a:t> of an embedding?</a:t>
            </a:r>
          </a:p>
          <a:p>
            <a:pPr marL="514350" indent="-514350">
              <a:buFont typeface="+mj-lt"/>
              <a:buAutoNum type="arabicPeriod" startAt="6"/>
            </a:pPr>
            <a:r>
              <a:rPr lang="en-US" dirty="0">
                <a:solidFill>
                  <a:schemeClr val="accent3"/>
                </a:solidFill>
              </a:rPr>
              <a:t>Can embeddings be </a:t>
            </a:r>
            <a:r>
              <a:rPr lang="en-US" b="1" dirty="0">
                <a:solidFill>
                  <a:schemeClr val="accent3"/>
                </a:solidFill>
              </a:rPr>
              <a:t>biased</a:t>
            </a:r>
            <a:r>
              <a:rPr lang="en-US" dirty="0">
                <a:solidFill>
                  <a:schemeClr val="accent3"/>
                </a:solidFill>
              </a:rPr>
              <a:t>?</a:t>
            </a:r>
          </a:p>
          <a:p>
            <a:pPr marL="514350" indent="-514350">
              <a:buFont typeface="+mj-lt"/>
              <a:buAutoNum type="arabicPeriod" startAt="6"/>
            </a:pPr>
            <a:r>
              <a:rPr lang="en-US" dirty="0">
                <a:solidFill>
                  <a:schemeClr val="accent3"/>
                </a:solidFill>
              </a:rPr>
              <a:t>Can we help the neural networks </a:t>
            </a:r>
            <a:r>
              <a:rPr lang="en-US" b="1" dirty="0">
                <a:solidFill>
                  <a:schemeClr val="accent3"/>
                </a:solidFill>
              </a:rPr>
              <a:t>identify the important parts of the context</a:t>
            </a:r>
            <a:r>
              <a:rPr lang="en-US" dirty="0">
                <a:solidFill>
                  <a:schemeClr val="accent3"/>
                </a:solidFill>
              </a:rPr>
              <a:t> to focus on?</a:t>
            </a:r>
          </a:p>
          <a:p>
            <a:pPr marL="514350" indent="-514350">
              <a:buFont typeface="+mj-lt"/>
              <a:buAutoNum type="arabicPeriod" startAt="6"/>
            </a:pPr>
            <a:r>
              <a:rPr lang="en-US" dirty="0">
                <a:solidFill>
                  <a:schemeClr val="accent3"/>
                </a:solidFill>
              </a:rPr>
              <a:t>What is </a:t>
            </a:r>
            <a:r>
              <a:rPr lang="en-US" b="1" dirty="0">
                <a:solidFill>
                  <a:schemeClr val="accent3"/>
                </a:solidFill>
              </a:rPr>
              <a:t>attention</a:t>
            </a:r>
            <a:r>
              <a:rPr lang="en-US" dirty="0">
                <a:solidFill>
                  <a:schemeClr val="accent3"/>
                </a:solidFill>
              </a:rPr>
              <a:t> in Neural Networks? What are </a:t>
            </a:r>
            <a:r>
              <a:rPr lang="en-US" b="1" dirty="0">
                <a:solidFill>
                  <a:schemeClr val="accent3"/>
                </a:solidFill>
              </a:rPr>
              <a:t>transformers</a:t>
            </a:r>
            <a:r>
              <a:rPr lang="en-US" dirty="0">
                <a:solidFill>
                  <a:schemeClr val="accent3"/>
                </a:solidFill>
              </a:rPr>
              <a:t> in Neural Networks?</a:t>
            </a:r>
          </a:p>
          <a:p>
            <a:pPr marL="514350" indent="-514350">
              <a:buFont typeface="+mj-lt"/>
              <a:buAutoNum type="arabicPeriod" startAt="6"/>
            </a:pPr>
            <a:r>
              <a:rPr lang="en-US" dirty="0">
                <a:solidFill>
                  <a:schemeClr val="accent3"/>
                </a:solidFill>
              </a:rPr>
              <a:t>What are the typical </a:t>
            </a:r>
            <a:r>
              <a:rPr lang="en-US" b="1" dirty="0">
                <a:solidFill>
                  <a:schemeClr val="accent3"/>
                </a:solidFill>
              </a:rPr>
              <a:t>uses for attention </a:t>
            </a:r>
            <a:r>
              <a:rPr lang="en-US" dirty="0">
                <a:solidFill>
                  <a:schemeClr val="accent3"/>
                </a:solidFill>
              </a:rPr>
              <a:t>these days?</a:t>
            </a:r>
          </a:p>
          <a:p>
            <a:pPr marL="514350" indent="-514350">
              <a:buFont typeface="+mj-lt"/>
              <a:buAutoNum type="arabicPeriod" startAt="6"/>
            </a:pPr>
            <a:r>
              <a:rPr lang="en-US" dirty="0">
                <a:solidFill>
                  <a:schemeClr val="accent3"/>
                </a:solidFill>
              </a:rPr>
              <a:t>What are the </a:t>
            </a:r>
            <a:r>
              <a:rPr lang="en-US" b="1" dirty="0">
                <a:solidFill>
                  <a:schemeClr val="accent3"/>
                </a:solidFill>
              </a:rPr>
              <a:t>limits of attention </a:t>
            </a:r>
            <a:r>
              <a:rPr lang="en-US" dirty="0">
                <a:solidFill>
                  <a:schemeClr val="accent3"/>
                </a:solidFill>
              </a:rPr>
              <a:t>and the </a:t>
            </a:r>
            <a:r>
              <a:rPr lang="en-US" b="1" dirty="0">
                <a:solidFill>
                  <a:schemeClr val="accent3"/>
                </a:solidFill>
              </a:rPr>
              <a:t>current research directions </a:t>
            </a:r>
            <a:r>
              <a:rPr lang="en-US" dirty="0">
                <a:solidFill>
                  <a:schemeClr val="accent3"/>
                </a:solidFill>
              </a:rPr>
              <a:t>on this topic?</a:t>
            </a:r>
            <a:endParaRPr lang="en-GB" dirty="0">
              <a:solidFill>
                <a:schemeClr val="accent3"/>
              </a:solidFill>
            </a:endParaRPr>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GB">
                    <a:noFill/>
                  </a:rPr>
                  <a:t> </a:t>
                </a:r>
              </a:p>
            </p:txBody>
          </p:sp>
        </mc:Fallback>
      </mc:AlternateContent>
    </p:spTree>
    <p:extLst>
      <p:ext uri="{BB962C8B-B14F-4D97-AF65-F5344CB8AC3E}">
        <p14:creationId xmlns:p14="http://schemas.microsoft.com/office/powerpoint/2010/main" val="8606892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#1: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bijective</a:t>
                </a:r>
                <a:r>
                  <a:rPr lang="en-GB" dirty="0"/>
                  <a:t>.</a:t>
                </a:r>
                <a:br>
                  <a:rPr lang="en-GB" dirty="0"/>
                </a:br>
                <a:r>
                  <a:rPr lang="en-GB" dirty="0"/>
                  <a:t>(mathematically nice to have!)</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529"/>
                </a:stretch>
              </a:blipFill>
            </p:spPr>
            <p:txBody>
              <a:bodyPr/>
              <a:lstStyle/>
              <a:p>
                <a:r>
                  <a:rPr lang="en-SG">
                    <a:noFill/>
                  </a:rPr>
                  <a:t> </a:t>
                </a:r>
              </a:p>
            </p:txBody>
          </p:sp>
        </mc:Fallback>
      </mc:AlternateContent>
    </p:spTree>
    <p:extLst>
      <p:ext uri="{BB962C8B-B14F-4D97-AF65-F5344CB8AC3E}">
        <p14:creationId xmlns:p14="http://schemas.microsoft.com/office/powerpoint/2010/main" val="22376542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181600" cy="5032375"/>
              </a:xfrm>
            </p:spPr>
            <p:txBody>
              <a:bodyPr>
                <a:normAutofit/>
              </a:bodyPr>
              <a:lstStyle/>
              <a:p>
                <a:pPr marL="0" indent="0">
                  <a:buNone/>
                </a:pPr>
                <a:r>
                  <a:rPr lang="en-US" dirty="0"/>
                  <a:t>Our one-hot word embedding is a function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r>
                      <a:rPr lang="en-US" b="0" i="1" smtClean="0">
                        <a:latin typeface="Cambria Math" panose="02040503050406030204" pitchFamily="18" charset="0"/>
                      </a:rPr>
                      <m:t>𝑂</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sSup>
                          <m:sSupPr>
                            <m:ctrlPr>
                              <a:rPr lang="en-US" b="0" i="1" smtClean="0">
                                <a:latin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rPr>
                              <m:t>5</m:t>
                            </m:r>
                          </m:sup>
                        </m:sSup>
                      </m:sub>
                    </m:sSub>
                  </m:oMath>
                </a14:m>
                <a:r>
                  <a:rPr lang="en-GB" dirty="0"/>
                  <a:t>,</a:t>
                </a:r>
              </a:p>
              <a:p>
                <a:pPr marL="0" indent="0">
                  <a:buNone/>
                </a:pPr>
                <a:r>
                  <a:rPr lang="en-GB" dirty="0"/>
                  <a:t>With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 being the set of all possible one-hot vectors of dimension 5.</a:t>
                </a:r>
              </a:p>
              <a:p>
                <a:r>
                  <a:rPr lang="en-GB" b="1" dirty="0"/>
                  <a:t>Observation #2: </a:t>
                </a:r>
                <a14:m>
                  <m:oMath xmlns:m="http://schemas.openxmlformats.org/officeDocument/2006/math">
                    <m:sSup>
                      <m:sSupPr>
                        <m:ctrlPr>
                          <a:rPr lang="en-US" b="0" i="1" dirty="0" smtClean="0">
                            <a:latin typeface="Cambria Math" panose="02040503050406030204" pitchFamily="18" charset="0"/>
                          </a:rPr>
                        </m:ctrlPr>
                      </m:sSupPr>
                      <m:e>
                        <m:r>
                          <a:rPr lang="en-GB" i="1" dirty="0">
                            <a:latin typeface="Cambria Math" panose="02040503050406030204" pitchFamily="18" charset="0"/>
                          </a:rPr>
                          <m:t>𝑓</m:t>
                        </m:r>
                      </m:e>
                      <m:sup>
                        <m:r>
                          <a:rPr lang="en-US" b="0" i="1" dirty="0" smtClean="0">
                            <a:latin typeface="Cambria Math" panose="02040503050406030204" pitchFamily="18" charset="0"/>
                          </a:rPr>
                          <m:t>−1</m:t>
                        </m:r>
                      </m:sup>
                    </m:sSup>
                  </m:oMath>
                </a14:m>
                <a:r>
                  <a:rPr lang="en-GB" dirty="0"/>
                  <a:t> is easy to find, as </a:t>
                </a:r>
                <a14:m>
                  <m:oMath xmlns:m="http://schemas.openxmlformats.org/officeDocument/2006/math">
                    <m:r>
                      <a:rPr lang="en-GB" i="1" dirty="0" smtClean="0">
                        <a:latin typeface="Cambria Math" panose="02040503050406030204" pitchFamily="18" charset="0"/>
                      </a:rPr>
                      <m:t>𝑓</m:t>
                    </m:r>
                  </m:oMath>
                </a14:m>
                <a:r>
                  <a:rPr lang="en-GB" dirty="0"/>
                  <a:t> is </a:t>
                </a:r>
                <a:r>
                  <a:rPr lang="en-GB" b="1" dirty="0"/>
                  <a:t>easy</a:t>
                </a:r>
                <a:r>
                  <a:rPr lang="en-GB" dirty="0"/>
                  <a:t> </a:t>
                </a:r>
                <a:r>
                  <a:rPr lang="en-GB" b="1" dirty="0"/>
                  <a:t>to</a:t>
                </a:r>
                <a:r>
                  <a:rPr lang="en-GB" dirty="0"/>
                  <a:t> </a:t>
                </a:r>
                <a:r>
                  <a:rPr lang="en-GB" b="1" dirty="0"/>
                  <a:t>invert</a:t>
                </a:r>
                <a:r>
                  <a:rPr lang="en-GB" dirty="0"/>
                  <a:t>.</a:t>
                </a:r>
                <a:br>
                  <a:rPr lang="en-GB" dirty="0"/>
                </a:br>
                <a:r>
                  <a:rPr lang="en-GB" dirty="0"/>
                  <a:t>(To work your way back from a one-hot vector to a word, all you need is the index where the value 1 appears, and that is the index of the word in </a:t>
                </a:r>
                <a14:m>
                  <m:oMath xmlns:m="http://schemas.openxmlformats.org/officeDocument/2006/math">
                    <m:r>
                      <a:rPr lang="en-GB" i="1" dirty="0" smtClean="0">
                        <a:latin typeface="Cambria Math" panose="02040503050406030204" pitchFamily="18" charset="0"/>
                      </a:rPr>
                      <m:t>𝑉</m:t>
                    </m:r>
                  </m:oMath>
                </a14:m>
                <a:r>
                  <a:rPr lang="en-GB" dirty="0"/>
                  <a:t>).</a:t>
                </a:r>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941" b="-2179"/>
                </a:stretch>
              </a:blipFill>
            </p:spPr>
            <p:txBody>
              <a:bodyPr/>
              <a:lstStyle/>
              <a:p>
                <a:r>
                  <a:rPr lang="en-SG">
                    <a:noFill/>
                  </a:rPr>
                  <a:t> </a:t>
                </a:r>
              </a:p>
            </p:txBody>
          </p:sp>
        </mc:Fallback>
      </mc:AlternateContent>
    </p:spTree>
    <p:extLst>
      <p:ext uri="{BB962C8B-B14F-4D97-AF65-F5344CB8AC3E}">
        <p14:creationId xmlns:p14="http://schemas.microsoft.com/office/powerpoint/2010/main" val="1174495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xmlns="">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𝑗</m:t>
                              </m:r>
                            </m:sub>
                          </m:sSub>
                        </m:e>
                      </m:d>
                      <m:r>
                        <a:rPr lang="en-US" i="1">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2"/>
                                    <m:mcJc m:val="center"/>
                                  </m:mcPr>
                                </m:mc>
                              </m:mcs>
                              <m:ctrlPr>
                                <a:rPr lang="en-US" i="1">
                                  <a:latin typeface="Cambria Math" panose="02040503050406030204" pitchFamily="18" charset="0"/>
                                </a:rPr>
                              </m:ctrlPr>
                            </m:mPr>
                            <m:mr>
                              <m:e>
                                <m:r>
                                  <m:rPr>
                                    <m:brk m:alnAt="7"/>
                                  </m:rPr>
                                  <a:rPr lang="en-US" i="1">
                                    <a:latin typeface="Cambria Math" panose="02040503050406030204" pitchFamily="18" charset="0"/>
                                  </a:rPr>
                                  <m:t>1</m:t>
                                </m:r>
                              </m:e>
                              <m:e>
                                <m:r>
                                  <a:rPr lang="en-US" i="1">
                                    <a:latin typeface="Cambria Math" panose="02040503050406030204" pitchFamily="18" charset="0"/>
                                  </a:rPr>
                                  <m:t>𝑖𝑓</m:t>
                                </m:r>
                                <m:r>
                                  <a:rPr lang="en-US" i="1">
                                    <a:latin typeface="Cambria Math" panose="02040503050406030204" pitchFamily="18" charset="0"/>
                                  </a:rPr>
                                  <m:t> </m:t>
                                </m:r>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𝑗</m:t>
                                </m:r>
                              </m:e>
                            </m:mr>
                            <m:mr>
                              <m:e>
                                <m:r>
                                  <a:rPr lang="en-US" i="1">
                                    <a:latin typeface="Cambria Math" panose="02040503050406030204" pitchFamily="18" charset="0"/>
                                  </a:rPr>
                                  <m:t>0</m:t>
                                </m:r>
                              </m:e>
                              <m:e>
                                <m:r>
                                  <a:rPr lang="en-US" i="1">
                                    <a:latin typeface="Cambria Math" panose="02040503050406030204" pitchFamily="18" charset="0"/>
                                  </a:rPr>
                                  <m:t>𝑒𝑙𝑠𝑒</m:t>
                                </m:r>
                              </m:e>
                            </m:mr>
                          </m:m>
                        </m:e>
                      </m:d>
                    </m:oMath>
                  </m:oMathPara>
                </a14:m>
                <a:endParaRPr lang="en-GB" dirty="0"/>
              </a:p>
              <a:p>
                <a:r>
                  <a:rPr lang="en-GB" b="1" dirty="0"/>
                  <a:t>Reminder:</a:t>
                </a:r>
                <a:r>
                  <a:rPr lang="en-GB" dirty="0"/>
                  <a:t>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1931" t="-1937"/>
                </a:stretch>
              </a:blipFill>
            </p:spPr>
            <p:txBody>
              <a:bodyPr/>
              <a:lstStyle/>
              <a:p>
                <a:r>
                  <a:rPr lang="en-GB">
                    <a:noFill/>
                  </a:rPr>
                  <a:t> </a:t>
                </a:r>
              </a:p>
            </p:txBody>
          </p:sp>
        </mc:Fallback>
      </mc:AlternateContent>
    </p:spTree>
    <p:extLst>
      <p:ext uri="{BB962C8B-B14F-4D97-AF65-F5344CB8AC3E}">
        <p14:creationId xmlns:p14="http://schemas.microsoft.com/office/powerpoint/2010/main" val="3390323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8127-3009-4FE2-BB37-1AB58BACD52D}"/>
              </a:ext>
            </a:extLst>
          </p:cNvPr>
          <p:cNvSpPr>
            <a:spLocks noGrp="1"/>
          </p:cNvSpPr>
          <p:nvPr>
            <p:ph type="title"/>
          </p:nvPr>
        </p:nvSpPr>
        <p:spPr/>
        <p:txBody>
          <a:bodyPr/>
          <a:lstStyle/>
          <a:p>
            <a:r>
              <a:rPr lang="en-US" dirty="0"/>
              <a:t>A simple word embedding</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434F6CB-93CF-4910-B341-2A6579B61265}"/>
                  </a:ext>
                </a:extLst>
              </p:cNvPr>
              <p:cNvSpPr>
                <a:spLocks noGrp="1"/>
              </p:cNvSpPr>
              <p:nvPr>
                <p:ph sz="half" idx="1"/>
              </p:nvPr>
            </p:nvSpPr>
            <p:spPr/>
            <p:txBody>
              <a:bodyPr>
                <a:normAutofit/>
              </a:bodyPr>
              <a:lstStyle/>
              <a:p>
                <a:pPr marL="0" indent="0">
                  <a:buNone/>
                </a:pPr>
                <a:r>
                  <a:rPr lang="en-US" b="1" dirty="0"/>
                  <a:t>Definition (</a:t>
                </a:r>
                <a:r>
                  <a:rPr lang="en-US" b="1" dirty="0">
                    <a:solidFill>
                      <a:srgbClr val="00B050"/>
                    </a:solidFill>
                  </a:rPr>
                  <a:t>one-hot word embedding</a:t>
                </a:r>
                <a:r>
                  <a:rPr lang="en-US" b="1" dirty="0"/>
                  <a:t>):</a:t>
                </a:r>
              </a:p>
              <a:p>
                <a:pPr marL="0" indent="0">
                  <a:buNone/>
                </a:pPr>
                <a:r>
                  <a:rPr lang="en-GB" dirty="0"/>
                  <a:t>Let us consider a dictionary of words </a:t>
                </a:r>
                <a14:m>
                  <m:oMath xmlns:m="http://schemas.openxmlformats.org/officeDocument/2006/math">
                    <m:r>
                      <a:rPr lang="en-GB" i="1" dirty="0" smtClean="0">
                        <a:latin typeface="Cambria Math" panose="02040503050406030204" pitchFamily="18" charset="0"/>
                      </a:rPr>
                      <m:t>𝑉</m:t>
                    </m:r>
                  </m:oMath>
                </a14:m>
                <a:r>
                  <a:rPr lang="en-GB" dirty="0"/>
                  <a:t>, with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𝑉</m:t>
                    </m:r>
                    <m:r>
                      <a:rPr lang="en-GB" i="1" dirty="0" smtClean="0">
                        <a:latin typeface="Cambria Math" panose="02040503050406030204" pitchFamily="18" charset="0"/>
                      </a:rPr>
                      <m:t>| </m:t>
                    </m:r>
                  </m:oMath>
                </a14:m>
                <a:r>
                  <a:rPr lang="en-GB" dirty="0"/>
                  <a:t>distinct words.</a:t>
                </a:r>
              </a:p>
              <a:p>
                <a:pPr marL="0" indent="0">
                  <a:buNone/>
                </a:pPr>
                <a:r>
                  <a:rPr lang="en-GB" dirty="0"/>
                  <a:t>The </a:t>
                </a:r>
                <a:r>
                  <a:rPr lang="en-GB" b="1" dirty="0">
                    <a:solidFill>
                      <a:srgbClr val="00B050"/>
                    </a:solidFill>
                  </a:rPr>
                  <a:t>one-hot word embedding </a:t>
                </a:r>
                <a:r>
                  <a:rPr lang="en-GB" dirty="0"/>
                  <a:t>simply assigns </a:t>
                </a:r>
                <a:r>
                  <a:rPr lang="en-GB" b="1" dirty="0"/>
                  <a:t>a one-hot vector of dimension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𝑽</m:t>
                    </m:r>
                    <m:r>
                      <a:rPr lang="en-GB" b="1" i="1" dirty="0" smtClean="0">
                        <a:latin typeface="Cambria Math" panose="02040503050406030204" pitchFamily="18" charset="0"/>
                      </a:rPr>
                      <m:t>|</m:t>
                    </m:r>
                    <m:r>
                      <a:rPr lang="en-GB" i="1" dirty="0">
                        <a:latin typeface="Cambria Math" panose="02040503050406030204" pitchFamily="18" charset="0"/>
                      </a:rPr>
                      <m:t> </m:t>
                    </m:r>
                  </m:oMath>
                </a14:m>
                <a:r>
                  <a:rPr lang="en-GB" dirty="0"/>
                  <a:t>to each word</a:t>
                </a:r>
                <a:r>
                  <a:rPr lang="en-GB" b="1" dirty="0"/>
                  <a:t> of the dictionary </a:t>
                </a:r>
                <a14:m>
                  <m:oMath xmlns:m="http://schemas.openxmlformats.org/officeDocument/2006/math">
                    <m:r>
                      <a:rPr lang="en-GB" b="1" i="1" dirty="0" smtClean="0">
                        <a:latin typeface="Cambria Math" panose="02040503050406030204" pitchFamily="18" charset="0"/>
                      </a:rPr>
                      <m:t>𝑽</m:t>
                    </m:r>
                  </m:oMath>
                </a14:m>
                <a:r>
                  <a:rPr lang="en-GB" dirty="0"/>
                  <a:t>.</a:t>
                </a:r>
              </a:p>
            </p:txBody>
          </p:sp>
        </mc:Choice>
        <mc:Fallback>
          <p:sp>
            <p:nvSpPr>
              <p:cNvPr id="3" name="Content Placeholder 2">
                <a:extLst>
                  <a:ext uri="{FF2B5EF4-FFF2-40B4-BE49-F238E27FC236}">
                    <a16:creationId xmlns:a16="http://schemas.microsoft.com/office/drawing/2014/main" id="{E434F6CB-93CF-4910-B341-2A6579B6126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941"/>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5A14BF2-2502-4E07-862B-FE97B7F7E6AD}"/>
                  </a:ext>
                </a:extLst>
              </p:cNvPr>
              <p:cNvSpPr>
                <a:spLocks noGrp="1"/>
              </p:cNvSpPr>
              <p:nvPr>
                <p:ph sz="half" idx="2"/>
              </p:nvPr>
            </p:nvSpPr>
            <p:spPr>
              <a:xfrm>
                <a:off x="6172200" y="1825624"/>
                <a:ext cx="5683738"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rPr>
                              <m:t>5</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pPr marL="0" indent="0">
                  <a:buNone/>
                </a:pPr>
                <a:r>
                  <a:rPr lang="en-GB" dirty="0"/>
                  <a:t>(This is also a nice property to have in mathematics, as this would mean that each embedding vector is as far as possible from each other embedding vector in terms of vector distance).</a:t>
                </a:r>
              </a:p>
              <a:p>
                <a:endParaRPr lang="en-GB" dirty="0"/>
              </a:p>
              <a:p>
                <a:endParaRPr lang="en-GB" dirty="0"/>
              </a:p>
              <a:p>
                <a:pPr marL="0" indent="0">
                  <a:buNone/>
                </a:pPr>
                <a:endParaRPr lang="en-GB" dirty="0"/>
              </a:p>
            </p:txBody>
          </p:sp>
        </mc:Choice>
        <mc:Fallback>
          <p:sp>
            <p:nvSpPr>
              <p:cNvPr id="7" name="Content Placeholder 6">
                <a:extLst>
                  <a:ext uri="{FF2B5EF4-FFF2-40B4-BE49-F238E27FC236}">
                    <a16:creationId xmlns:a16="http://schemas.microsoft.com/office/drawing/2014/main" id="{A5A14BF2-2502-4E07-862B-FE97B7F7E6AD}"/>
                  </a:ext>
                </a:extLst>
              </p:cNvPr>
              <p:cNvSpPr>
                <a:spLocks noGrp="1" noRot="1" noChangeAspect="1" noMove="1" noResize="1" noEditPoints="1" noAdjustHandles="1" noChangeArrowheads="1" noChangeShapeType="1" noTextEdit="1"/>
              </p:cNvSpPr>
              <p:nvPr>
                <p:ph sz="half" idx="2"/>
              </p:nvPr>
            </p:nvSpPr>
            <p:spPr>
              <a:xfrm>
                <a:off x="6172200" y="1825624"/>
                <a:ext cx="5683738" cy="5032375"/>
              </a:xfrm>
              <a:blipFill>
                <a:blip r:embed="rId3"/>
                <a:stretch>
                  <a:fillRect l="-2253" t="-1937" r="-2146"/>
                </a:stretch>
              </a:blipFill>
            </p:spPr>
            <p:txBody>
              <a:bodyPr/>
              <a:lstStyle/>
              <a:p>
                <a:r>
                  <a:rPr lang="en-SG">
                    <a:noFill/>
                  </a:rPr>
                  <a:t> </a:t>
                </a:r>
              </a:p>
            </p:txBody>
          </p:sp>
        </mc:Fallback>
      </mc:AlternateContent>
    </p:spTree>
    <p:extLst>
      <p:ext uri="{BB962C8B-B14F-4D97-AF65-F5344CB8AC3E}">
        <p14:creationId xmlns:p14="http://schemas.microsoft.com/office/powerpoint/2010/main" val="6388388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p:txBody>
          <a:bodyPr/>
          <a:lstStyle/>
          <a:p>
            <a:pPr marL="0" indent="0">
              <a:buNone/>
            </a:pPr>
            <a:r>
              <a:rPr lang="en-US" dirty="0"/>
              <a:t>A typical scenario where embedding appears necessary, has to do with </a:t>
            </a:r>
            <a:r>
              <a:rPr lang="en-US" b="1" dirty="0"/>
              <a:t>language</a:t>
            </a:r>
            <a:r>
              <a:rPr lang="en-US" dirty="0"/>
              <a:t>,</a:t>
            </a:r>
            <a:r>
              <a:rPr lang="en-US" b="1" dirty="0"/>
              <a:t> </a:t>
            </a:r>
            <a:r>
              <a:rPr lang="en-US" dirty="0"/>
              <a:t>or as we call it in the DL community: </a:t>
            </a:r>
            <a:r>
              <a:rPr lang="en-US" b="1" dirty="0"/>
              <a:t>Natural Language Processing (NLP).</a:t>
            </a:r>
            <a:endParaRPr lang="en-US" dirty="0"/>
          </a:p>
          <a:p>
            <a:r>
              <a:rPr lang="en-US" b="1" dirty="0">
                <a:solidFill>
                  <a:srgbClr val="00B050"/>
                </a:solidFill>
              </a:rPr>
              <a:t>And language is… a (bit of a) pain to embed, for multiple reasons…</a:t>
            </a:r>
          </a:p>
          <a:p>
            <a:pPr marL="0" indent="0">
              <a:buNone/>
            </a:pPr>
            <a:endParaRPr lang="en-US" b="1" dirty="0"/>
          </a:p>
          <a:p>
            <a:pPr marL="0" indent="0">
              <a:buNone/>
            </a:pPr>
            <a:r>
              <a:rPr lang="en-US" b="1" dirty="0"/>
              <a:t>The one-hot word embedding, while simple and mathematically convenient, unfortunately suffers from many problems.</a:t>
            </a:r>
          </a:p>
          <a:p>
            <a:r>
              <a:rPr lang="en-US" b="1" dirty="0"/>
              <a:t>Problems that have to do with the logic behind human language.</a:t>
            </a:r>
            <a:endParaRPr lang="en-GB" b="1" dirty="0"/>
          </a:p>
        </p:txBody>
      </p:sp>
    </p:spTree>
    <p:extLst>
      <p:ext uri="{BB962C8B-B14F-4D97-AF65-F5344CB8AC3E}">
        <p14:creationId xmlns:p14="http://schemas.microsoft.com/office/powerpoint/2010/main" val="6953384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a:t>
            </a:r>
            <a:r>
              <a:rPr lang="en-US" b="1" dirty="0"/>
              <a:t>surrounding words </a:t>
            </a:r>
            <a:r>
              <a:rPr lang="en-US" dirty="0"/>
              <a:t>in the sentence, which provide </a:t>
            </a:r>
            <a:r>
              <a:rPr lang="en-US" b="1" dirty="0"/>
              <a:t>context</a:t>
            </a:r>
            <a:r>
              <a:rPr lang="en-US" dirty="0"/>
              <a:t>, not by the word on its own.</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506E59B0-165F-430D-A256-25D30B262D88}"/>
              </a:ext>
            </a:extLst>
          </p:cNvPr>
          <p:cNvSpPr txBox="1"/>
          <p:nvPr/>
        </p:nvSpPr>
        <p:spPr>
          <a:xfrm>
            <a:off x="500185" y="5470770"/>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p>
        </p:txBody>
      </p:sp>
    </p:spTree>
    <p:extLst>
      <p:ext uri="{BB962C8B-B14F-4D97-AF65-F5344CB8AC3E}">
        <p14:creationId xmlns:p14="http://schemas.microsoft.com/office/powerpoint/2010/main" val="4283575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Its syntaxial meaning (is it a verb, a noun, an adjective?) also depends on surrounding </a:t>
            </a:r>
            <a:r>
              <a:rPr lang="en-US" b="1" dirty="0"/>
              <a:t>context</a:t>
            </a:r>
            <a:r>
              <a:rPr lang="en-US" dirty="0"/>
              <a:t>.</a:t>
            </a:r>
          </a:p>
          <a:p>
            <a:endParaRPr lang="en-GB" dirty="0"/>
          </a:p>
        </p:txBody>
      </p:sp>
      <p:pic>
        <p:nvPicPr>
          <p:cNvPr id="4" name="Picture 3">
            <a:extLst>
              <a:ext uri="{FF2B5EF4-FFF2-40B4-BE49-F238E27FC236}">
                <a16:creationId xmlns:a16="http://schemas.microsoft.com/office/drawing/2014/main" id="{43ECE465-1DC6-4E77-8E1C-D3D176D037C4}"/>
              </a:ext>
            </a:extLst>
          </p:cNvPr>
          <p:cNvPicPr>
            <a:picLocks noChangeAspect="1"/>
          </p:cNvPicPr>
          <p:nvPr/>
        </p:nvPicPr>
        <p:blipFill rotWithShape="1">
          <a:blip r:embed="rId2"/>
          <a:srcRect l="10064" t="31795" r="70513" b="16103"/>
          <a:stretch/>
        </p:blipFill>
        <p:spPr>
          <a:xfrm>
            <a:off x="6172201" y="1690687"/>
            <a:ext cx="5728593" cy="4802187"/>
          </a:xfrm>
          <a:prstGeom prst="rect">
            <a:avLst/>
          </a:prstGeom>
        </p:spPr>
      </p:pic>
      <p:sp>
        <p:nvSpPr>
          <p:cNvPr id="6" name="TextBox 5">
            <a:extLst>
              <a:ext uri="{FF2B5EF4-FFF2-40B4-BE49-F238E27FC236}">
                <a16:creationId xmlns:a16="http://schemas.microsoft.com/office/drawing/2014/main" id="{15BD273D-9169-4165-B4C1-80EEC8AD67CB}"/>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16910870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p:txBody>
          <a:bodyPr>
            <a:normAutofit/>
          </a:bodyPr>
          <a:lstStyle/>
          <a:p>
            <a:pPr marL="0" indent="0">
              <a:buNone/>
            </a:pPr>
            <a:r>
              <a:rPr lang="en-US" b="1" dirty="0"/>
              <a:t>Problem #1: Identical words can have multiple (and sometimes very different) meanings.</a:t>
            </a:r>
            <a:endParaRPr lang="en-US" dirty="0"/>
          </a:p>
          <a:p>
            <a:r>
              <a:rPr lang="en-US" dirty="0"/>
              <a:t>In fact, this meaning is often decided by the </a:t>
            </a:r>
            <a:r>
              <a:rPr lang="en-US" b="1" dirty="0"/>
              <a:t>surrounding words</a:t>
            </a:r>
            <a:r>
              <a:rPr lang="en-US" dirty="0"/>
              <a:t> in the sentence, which provide </a:t>
            </a:r>
            <a:r>
              <a:rPr lang="en-US" b="1" dirty="0"/>
              <a:t>context</a:t>
            </a:r>
            <a:r>
              <a:rPr lang="en-US" dirty="0"/>
              <a:t>, </a:t>
            </a:r>
            <a:r>
              <a:rPr lang="en-US" b="1" u="sng" dirty="0"/>
              <a:t>not by the word on its own</a:t>
            </a:r>
            <a:r>
              <a:rPr lang="en-US" b="1" dirty="0"/>
              <a:t>.</a:t>
            </a:r>
          </a:p>
          <a:p>
            <a:endParaRPr lang="en-GB" dirty="0"/>
          </a:p>
        </p:txBody>
      </p:sp>
      <p:sp>
        <p:nvSpPr>
          <p:cNvPr id="5" name="Content Placeholder 4">
            <a:extLst>
              <a:ext uri="{FF2B5EF4-FFF2-40B4-BE49-F238E27FC236}">
                <a16:creationId xmlns:a16="http://schemas.microsoft.com/office/drawing/2014/main" id="{B17D015E-6658-42E8-8A0E-E09F57134CEE}"/>
              </a:ext>
            </a:extLst>
          </p:cNvPr>
          <p:cNvSpPr>
            <a:spLocks noGrp="1"/>
          </p:cNvSpPr>
          <p:nvPr>
            <p:ph sz="half" idx="2"/>
          </p:nvPr>
        </p:nvSpPr>
        <p:spPr>
          <a:xfrm>
            <a:off x="6172200" y="1825625"/>
            <a:ext cx="5181600" cy="4973760"/>
          </a:xfrm>
        </p:spPr>
        <p:txBody>
          <a:bodyPr>
            <a:normAutofit/>
          </a:bodyPr>
          <a:lstStyle/>
          <a:p>
            <a:pPr marL="0" indent="0">
              <a:buNone/>
            </a:pPr>
            <a:r>
              <a:rPr lang="en-US" dirty="0"/>
              <a:t>For that reason, the embedding vector</a:t>
            </a:r>
            <a:r>
              <a:rPr lang="en-GB" dirty="0"/>
              <a:t> should intrinsically carry this difference in terms of meaning for the NN to use.</a:t>
            </a:r>
          </a:p>
          <a:p>
            <a:r>
              <a:rPr lang="en-GB" dirty="0"/>
              <a:t>This cannot happen if we use a naïve one-hot vectors embedding representation.</a:t>
            </a:r>
          </a:p>
          <a:p>
            <a:r>
              <a:rPr lang="en-GB" dirty="0"/>
              <a:t>Reason: two identical words with different meanings would have the same embedding vector.</a:t>
            </a:r>
            <a:endParaRPr lang="en-US" dirty="0"/>
          </a:p>
          <a:p>
            <a:endParaRPr lang="en-GB" dirty="0"/>
          </a:p>
        </p:txBody>
      </p:sp>
      <p:sp>
        <p:nvSpPr>
          <p:cNvPr id="7" name="TextBox 6">
            <a:extLst>
              <a:ext uri="{FF2B5EF4-FFF2-40B4-BE49-F238E27FC236}">
                <a16:creationId xmlns:a16="http://schemas.microsoft.com/office/drawing/2014/main" id="{32A3B3B3-5AAA-4B0C-9DD1-43DF1CF6301D}"/>
              </a:ext>
            </a:extLst>
          </p:cNvPr>
          <p:cNvSpPr txBox="1"/>
          <p:nvPr/>
        </p:nvSpPr>
        <p:spPr>
          <a:xfrm>
            <a:off x="500185" y="5470770"/>
            <a:ext cx="5595815" cy="1384995"/>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br>
              <a:rPr lang="en-US" sz="2800" i="1" dirty="0">
                <a:solidFill>
                  <a:schemeClr val="tx1">
                    <a:lumMod val="75000"/>
                    <a:lumOff val="25000"/>
                  </a:schemeClr>
                </a:solidFill>
              </a:rPr>
            </a:br>
            <a:r>
              <a:rPr lang="en-US" sz="2800" i="1" dirty="0">
                <a:solidFill>
                  <a:schemeClr val="tx1">
                    <a:lumMod val="75000"/>
                    <a:lumOff val="25000"/>
                  </a:schemeClr>
                </a:solidFill>
              </a:rPr>
              <a:t>I went </a:t>
            </a:r>
            <a:r>
              <a:rPr lang="en-US" sz="2800" b="1" i="1" dirty="0">
                <a:solidFill>
                  <a:schemeClr val="tx1">
                    <a:lumMod val="75000"/>
                    <a:lumOff val="25000"/>
                  </a:schemeClr>
                </a:solidFill>
              </a:rPr>
              <a:t>club</a:t>
            </a:r>
            <a:r>
              <a:rPr lang="en-US" sz="2800" i="1" dirty="0">
                <a:solidFill>
                  <a:schemeClr val="tx1">
                    <a:lumMod val="75000"/>
                    <a:lumOff val="25000"/>
                  </a:schemeClr>
                </a:solidFill>
              </a:rPr>
              <a:t>bing last night.</a:t>
            </a:r>
          </a:p>
        </p:txBody>
      </p:sp>
    </p:spTree>
    <p:extLst>
      <p:ext uri="{BB962C8B-B14F-4D97-AF65-F5344CB8AC3E}">
        <p14:creationId xmlns:p14="http://schemas.microsoft.com/office/powerpoint/2010/main" val="538523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do not get me started on words with different meanings based on the language they come from…!</a:t>
            </a:r>
          </a:p>
          <a:p>
            <a:endParaRPr lang="en-US" dirty="0"/>
          </a:p>
          <a:p>
            <a:endParaRPr lang="en-US" dirty="0"/>
          </a:p>
          <a:p>
            <a:endParaRPr lang="en-US" dirty="0"/>
          </a:p>
          <a:p>
            <a:r>
              <a:rPr lang="en-US" dirty="0"/>
              <a:t>Or sarcasm, metaphors, etc.!</a:t>
            </a:r>
          </a:p>
        </p:txBody>
      </p:sp>
      <p:pic>
        <p:nvPicPr>
          <p:cNvPr id="4" name="Picture 3">
            <a:extLst>
              <a:ext uri="{FF2B5EF4-FFF2-40B4-BE49-F238E27FC236}">
                <a16:creationId xmlns:a16="http://schemas.microsoft.com/office/drawing/2014/main" id="{D70D6F1D-4CD2-42AF-A638-BADD220448A7}"/>
              </a:ext>
            </a:extLst>
          </p:cNvPr>
          <p:cNvPicPr>
            <a:picLocks noChangeAspect="1"/>
          </p:cNvPicPr>
          <p:nvPr/>
        </p:nvPicPr>
        <p:blipFill rotWithShape="1">
          <a:blip r:embed="rId2"/>
          <a:srcRect l="54231" t="21948" r="4487" b="28615"/>
          <a:stretch/>
        </p:blipFill>
        <p:spPr>
          <a:xfrm>
            <a:off x="6140942" y="1545492"/>
            <a:ext cx="5852816" cy="2190262"/>
          </a:xfrm>
          <a:prstGeom prst="rect">
            <a:avLst/>
          </a:prstGeom>
        </p:spPr>
      </p:pic>
      <p:pic>
        <p:nvPicPr>
          <p:cNvPr id="5" name="Picture 4">
            <a:extLst>
              <a:ext uri="{FF2B5EF4-FFF2-40B4-BE49-F238E27FC236}">
                <a16:creationId xmlns:a16="http://schemas.microsoft.com/office/drawing/2014/main" id="{81601134-4D80-4957-A6B5-271D86908FEE}"/>
              </a:ext>
            </a:extLst>
          </p:cNvPr>
          <p:cNvPicPr>
            <a:picLocks noChangeAspect="1"/>
          </p:cNvPicPr>
          <p:nvPr/>
        </p:nvPicPr>
        <p:blipFill rotWithShape="1">
          <a:blip r:embed="rId3"/>
          <a:srcRect l="54039" t="20923" r="4102" b="19795"/>
          <a:stretch/>
        </p:blipFill>
        <p:spPr>
          <a:xfrm>
            <a:off x="6019800" y="3870690"/>
            <a:ext cx="6114423" cy="2706078"/>
          </a:xfrm>
          <a:prstGeom prst="rect">
            <a:avLst/>
          </a:prstGeom>
        </p:spPr>
      </p:pic>
      <p:sp>
        <p:nvSpPr>
          <p:cNvPr id="8" name="TextBox 7">
            <a:extLst>
              <a:ext uri="{FF2B5EF4-FFF2-40B4-BE49-F238E27FC236}">
                <a16:creationId xmlns:a16="http://schemas.microsoft.com/office/drawing/2014/main" id="{936F8981-4FEA-447D-B70D-516821833C7D}"/>
              </a:ext>
            </a:extLst>
          </p:cNvPr>
          <p:cNvSpPr txBox="1"/>
          <p:nvPr/>
        </p:nvSpPr>
        <p:spPr>
          <a:xfrm>
            <a:off x="1422401" y="4740795"/>
            <a:ext cx="3860800" cy="1384995"/>
          </a:xfrm>
          <a:prstGeom prst="rect">
            <a:avLst/>
          </a:prstGeom>
          <a:noFill/>
        </p:spPr>
        <p:txBody>
          <a:bodyPr wrap="square" rtlCol="0">
            <a:spAutoFit/>
          </a:bodyPr>
          <a:lstStyle/>
          <a:p>
            <a:r>
              <a:rPr lang="en-US" sz="2800" i="1" dirty="0"/>
              <a:t>Coin (FR) = Corner (ENG)</a:t>
            </a:r>
          </a:p>
          <a:p>
            <a:r>
              <a:rPr lang="en-US" sz="2800" i="1" dirty="0"/>
              <a:t>Coin (ENG) = Piece (FR)</a:t>
            </a:r>
          </a:p>
          <a:p>
            <a:r>
              <a:rPr lang="en-US" sz="2800" i="1" dirty="0"/>
              <a:t>Piece (FR) = Room (ENG)</a:t>
            </a:r>
          </a:p>
        </p:txBody>
      </p:sp>
    </p:spTree>
    <p:extLst>
      <p:ext uri="{BB962C8B-B14F-4D97-AF65-F5344CB8AC3E}">
        <p14:creationId xmlns:p14="http://schemas.microsoft.com/office/powerpoint/2010/main" val="662159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367857">
                    <a:tc>
                      <a:txBody>
                        <a:bodyPr/>
                        <a:lstStyle/>
                        <a:p>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Apartment Price</a:t>
                          </a:r>
                          <a:br>
                            <a:rPr lang="en-US" dirty="0"/>
                          </a:br>
                          <a:r>
                            <a:rPr lang="en-US" dirty="0"/>
                            <a:t>(in $)</a:t>
                          </a:r>
                          <a:endParaRPr lang="en-GB" dirty="0"/>
                        </a:p>
                      </a:txBody>
                      <a:tcPr/>
                    </a:tc>
                    <a:tc>
                      <a:txBody>
                        <a:bodyPr/>
                        <a:lstStyle/>
                        <a:p>
                          <a:r>
                            <a:rPr lang="en-US" dirty="0"/>
                            <a:t>500 000</a:t>
                          </a:r>
                          <a:endParaRPr lang="en-GB" dirty="0"/>
                        </a:p>
                      </a:txBody>
                      <a:tcPr/>
                    </a:tc>
                    <a:extLst>
                      <a:ext uri="{0D108BD9-81ED-4DB2-BD59-A6C34878D82A}">
                        <a16:rowId xmlns:a16="http://schemas.microsoft.com/office/drawing/2014/main" val="337513952"/>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m:t>
                              </m:r>
                            </m:oMath>
                          </a14:m>
                          <a:r>
                            <a:rPr lang="en-GB" dirty="0"/>
                            <a:t> Age</a:t>
                          </a:r>
                          <a:r>
                            <a:rPr lang="en-GB" baseline="0" dirty="0"/>
                            <a:t> of the apartment (in years)</a:t>
                          </a:r>
                          <a:endParaRPr lang="en-GB" dirty="0"/>
                        </a:p>
                      </a:txBody>
                      <a:tcPr/>
                    </a:tc>
                    <a:tc>
                      <a:txBody>
                        <a:bodyPr/>
                        <a:lstStyle/>
                        <a:p>
                          <a:r>
                            <a:rPr lang="en-US" dirty="0"/>
                            <a:t>10</a:t>
                          </a:r>
                          <a:endParaRPr lang="en-GB" dirty="0"/>
                        </a:p>
                      </a:txBody>
                      <a:tcPr/>
                    </a:tc>
                    <a:extLst>
                      <a:ext uri="{0D108BD9-81ED-4DB2-BD59-A6C34878D82A}">
                        <a16:rowId xmlns:a16="http://schemas.microsoft.com/office/drawing/2014/main" val="102868541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2</m:t>
                                  </m:r>
                                </m:sub>
                              </m:sSub>
                              <m:r>
                                <a:rPr lang="en-US" i="1" dirty="0" smtClean="0">
                                  <a:latin typeface="Cambria Math" panose="02040503050406030204" pitchFamily="18" charset="0"/>
                                </a:rPr>
                                <m:t>=</m:t>
                              </m:r>
                            </m:oMath>
                          </a14:m>
                          <a:r>
                            <a:rPr lang="en-GB" dirty="0"/>
                            <a:t> Distance to closest</a:t>
                          </a:r>
                          <a:r>
                            <a:rPr lang="en-GB" baseline="0" dirty="0"/>
                            <a:t> MRT (in meters)</a:t>
                          </a:r>
                          <a:endParaRPr lang="en-GB" dirty="0"/>
                        </a:p>
                      </a:txBody>
                      <a:tcPr/>
                    </a:tc>
                    <a:tc>
                      <a:txBody>
                        <a:bodyPr/>
                        <a:lstStyle/>
                        <a:p>
                          <a:r>
                            <a:rPr lang="en-US" dirty="0"/>
                            <a:t>780</a:t>
                          </a:r>
                          <a:endParaRPr lang="en-GB" dirty="0"/>
                        </a:p>
                      </a:txBody>
                      <a:tcPr/>
                    </a:tc>
                    <a:extLst>
                      <a:ext uri="{0D108BD9-81ED-4DB2-BD59-A6C34878D82A}">
                        <a16:rowId xmlns:a16="http://schemas.microsoft.com/office/drawing/2014/main" val="1031916249"/>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3</m:t>
                                  </m:r>
                                </m:sub>
                              </m:sSub>
                              <m:r>
                                <a:rPr lang="en-US" i="1" dirty="0" smtClean="0">
                                  <a:latin typeface="Cambria Math" panose="02040503050406030204" pitchFamily="18" charset="0"/>
                                </a:rPr>
                                <m:t>=</m:t>
                              </m:r>
                            </m:oMath>
                          </a14:m>
                          <a:r>
                            <a:rPr lang="en-GB" dirty="0"/>
                            <a:t> Surface</a:t>
                          </a:r>
                          <a:r>
                            <a:rPr lang="en-GB" baseline="0" dirty="0"/>
                            <a:t> of the apartment (in sqm)</a:t>
                          </a:r>
                          <a:endParaRPr lang="en-GB" dirty="0"/>
                        </a:p>
                      </a:txBody>
                      <a:tcPr/>
                    </a:tc>
                    <a:tc>
                      <a:txBody>
                        <a:bodyPr/>
                        <a:lstStyle/>
                        <a:p>
                          <a:r>
                            <a:rPr lang="en-US" dirty="0"/>
                            <a:t>75</a:t>
                          </a:r>
                          <a:endParaRPr lang="en-GB" dirty="0"/>
                        </a:p>
                      </a:txBody>
                      <a:tcPr/>
                    </a:tc>
                    <a:extLst>
                      <a:ext uri="{0D108BD9-81ED-4DB2-BD59-A6C34878D82A}">
                        <a16:rowId xmlns:a16="http://schemas.microsoft.com/office/drawing/2014/main" val="2371043276"/>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4</m:t>
                                  </m:r>
                                </m:sub>
                              </m:sSub>
                              <m:r>
                                <a:rPr lang="en-US" i="1" dirty="0" smtClean="0">
                                  <a:latin typeface="Cambria Math" panose="02040503050406030204" pitchFamily="18" charset="0"/>
                                </a:rPr>
                                <m:t>=</m:t>
                              </m:r>
                            </m:oMath>
                          </a14:m>
                          <a:r>
                            <a:rPr lang="en-GB" dirty="0"/>
                            <a:t> Number of bedrooms</a:t>
                          </a:r>
                        </a:p>
                      </a:txBody>
                      <a:tcPr/>
                    </a:tc>
                    <a:tc>
                      <a:txBody>
                        <a:bodyPr/>
                        <a:lstStyle/>
                        <a:p>
                          <a:r>
                            <a:rPr lang="en-US" dirty="0"/>
                            <a:t>2</a:t>
                          </a:r>
                          <a:endParaRPr lang="en-GB" dirty="0"/>
                        </a:p>
                      </a:txBody>
                      <a:tcPr/>
                    </a:tc>
                    <a:extLst>
                      <a:ext uri="{0D108BD9-81ED-4DB2-BD59-A6C34878D82A}">
                        <a16:rowId xmlns:a16="http://schemas.microsoft.com/office/drawing/2014/main" val="963028621"/>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5</m:t>
                                  </m:r>
                                </m:sub>
                              </m:sSub>
                              <m:r>
                                <a:rPr lang="en-US" i="1" dirty="0" smtClean="0">
                                  <a:latin typeface="Cambria Math" panose="02040503050406030204" pitchFamily="18" charset="0"/>
                                </a:rPr>
                                <m:t>=</m:t>
                              </m:r>
                            </m:oMath>
                          </a14:m>
                          <a:r>
                            <a:rPr lang="en-GB" dirty="0"/>
                            <a:t> Distance to closest </a:t>
                          </a:r>
                          <a:r>
                            <a:rPr lang="en-GB" dirty="0" err="1"/>
                            <a:t>Fairprice</a:t>
                          </a:r>
                          <a:r>
                            <a:rPr lang="en-GB" baseline="0" dirty="0"/>
                            <a:t> (in meters)</a:t>
                          </a:r>
                          <a:endParaRPr lang="en-GB" dirty="0"/>
                        </a:p>
                      </a:txBody>
                      <a:tcPr/>
                    </a:tc>
                    <a:tc>
                      <a:txBody>
                        <a:bodyPr/>
                        <a:lstStyle/>
                        <a:p>
                          <a:r>
                            <a:rPr lang="en-US" dirty="0"/>
                            <a:t>652</a:t>
                          </a:r>
                          <a:endParaRPr lang="en-GB" dirty="0"/>
                        </a:p>
                      </a:txBody>
                      <a:tcPr/>
                    </a:tc>
                    <a:extLst>
                      <a:ext uri="{0D108BD9-81ED-4DB2-BD59-A6C34878D82A}">
                        <a16:rowId xmlns:a16="http://schemas.microsoft.com/office/drawing/2014/main" val="18893220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6</m:t>
                                  </m:r>
                                </m:sub>
                              </m:sSub>
                              <m:r>
                                <a:rPr lang="en-US" i="1" dirty="0" smtClean="0">
                                  <a:latin typeface="Cambria Math" panose="02040503050406030204" pitchFamily="18" charset="0"/>
                                </a:rPr>
                                <m:t>=</m:t>
                              </m:r>
                            </m:oMath>
                          </a14:m>
                          <a:r>
                            <a:rPr lang="en-GB" dirty="0"/>
                            <a:t> Number of previous owners</a:t>
                          </a:r>
                        </a:p>
                      </a:txBody>
                      <a:tcPr/>
                    </a:tc>
                    <a:tc>
                      <a:txBody>
                        <a:bodyPr/>
                        <a:lstStyle/>
                        <a:p>
                          <a:r>
                            <a:rPr lang="en-US" dirty="0"/>
                            <a:t>0</a:t>
                          </a:r>
                          <a:endParaRPr lang="en-GB" dirty="0"/>
                        </a:p>
                      </a:txBody>
                      <a:tcPr/>
                    </a:tc>
                    <a:extLst>
                      <a:ext uri="{0D108BD9-81ED-4DB2-BD59-A6C34878D82A}">
                        <a16:rowId xmlns:a16="http://schemas.microsoft.com/office/drawing/2014/main" val="852795274"/>
                      </a:ext>
                    </a:extLst>
                  </a:tr>
                  <a:tr h="367857">
                    <a:tc>
                      <a:txBody>
                        <a:bodyPr/>
                        <a:lstStyle/>
                        <a:p>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𝑥</m:t>
                                  </m:r>
                                </m:e>
                                <m:sub>
                                  <m:r>
                                    <a:rPr lang="en-US" b="0" i="1" dirty="0" smtClean="0">
                                      <a:latin typeface="Cambria Math" panose="02040503050406030204" pitchFamily="18" charset="0"/>
                                    </a:rPr>
                                    <m:t>7</m:t>
                                  </m:r>
                                </m:sub>
                              </m:sSub>
                              <m:r>
                                <a:rPr lang="en-US" i="1" dirty="0" smtClean="0">
                                  <a:latin typeface="Cambria Math" panose="02040503050406030204" pitchFamily="18" charset="0"/>
                                </a:rPr>
                                <m:t>=</m:t>
                              </m:r>
                            </m:oMath>
                          </a14:m>
                          <a:r>
                            <a:rPr lang="en-GB" dirty="0"/>
                            <a:t> Number of balconies</a:t>
                          </a:r>
                        </a:p>
                      </a:txBody>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Choice>
        <mc:Fallback xmlns="">
          <p:graphicFrame>
            <p:nvGraphicFramePr>
              <p:cNvPr id="5" name="Table 5">
                <a:extLst>
                  <a:ext uri="{FF2B5EF4-FFF2-40B4-BE49-F238E27FC236}">
                    <a16:creationId xmlns:a16="http://schemas.microsoft.com/office/drawing/2014/main" id="{F75E453D-82BE-4593-B6D5-BB205D18C9A5}"/>
                  </a:ext>
                </a:extLst>
              </p:cNvPr>
              <p:cNvGraphicFramePr>
                <a:graphicFrameLocks noGrp="1"/>
              </p:cNvGraphicFramePr>
              <p:nvPr>
                <p:extLst>
                  <p:ext uri="{D42A27DB-BD31-4B8C-83A1-F6EECF244321}">
                    <p14:modId xmlns:p14="http://schemas.microsoft.com/office/powerpoint/2010/main" val="696298983"/>
                  </p:ext>
                </p:extLst>
              </p:nvPr>
            </p:nvGraphicFramePr>
            <p:xfrm>
              <a:off x="6971323" y="1555259"/>
              <a:ext cx="5087818" cy="5120640"/>
            </p:xfrm>
            <a:graphic>
              <a:graphicData uri="http://schemas.openxmlformats.org/drawingml/2006/table">
                <a:tbl>
                  <a:tblPr firstRow="1" bandRow="1">
                    <a:tableStyleId>{5C22544A-7EE6-4342-B048-85BDC9FD1C3A}</a:tableStyleId>
                  </a:tblPr>
                  <a:tblGrid>
                    <a:gridCol w="2543909">
                      <a:extLst>
                        <a:ext uri="{9D8B030D-6E8A-4147-A177-3AD203B41FA5}">
                          <a16:colId xmlns:a16="http://schemas.microsoft.com/office/drawing/2014/main" val="387002489"/>
                        </a:ext>
                      </a:extLst>
                    </a:gridCol>
                    <a:gridCol w="2543909">
                      <a:extLst>
                        <a:ext uri="{9D8B030D-6E8A-4147-A177-3AD203B41FA5}">
                          <a16:colId xmlns:a16="http://schemas.microsoft.com/office/drawing/2014/main" val="3388802957"/>
                        </a:ext>
                      </a:extLst>
                    </a:gridCol>
                  </a:tblGrid>
                  <a:tr h="640080">
                    <a:tc>
                      <a:txBody>
                        <a:bodyPr/>
                        <a:lstStyle/>
                        <a:p>
                          <a:endParaRPr lang="en-US"/>
                        </a:p>
                      </a:txBody>
                      <a:tcPr>
                        <a:blipFill>
                          <a:blip r:embed="rId2"/>
                          <a:stretch>
                            <a:fillRect l="-239" t="-4762" r="-100957" b="-715238"/>
                          </a:stretch>
                        </a:blipFill>
                      </a:tcPr>
                    </a:tc>
                    <a:tc>
                      <a:txBody>
                        <a:bodyPr/>
                        <a:lstStyle/>
                        <a:p>
                          <a:r>
                            <a:rPr lang="en-US" dirty="0"/>
                            <a:t>500 000</a:t>
                          </a:r>
                          <a:endParaRPr lang="en-GB" dirty="0"/>
                        </a:p>
                      </a:txBody>
                      <a:tcPr/>
                    </a:tc>
                    <a:extLst>
                      <a:ext uri="{0D108BD9-81ED-4DB2-BD59-A6C34878D82A}">
                        <a16:rowId xmlns:a16="http://schemas.microsoft.com/office/drawing/2014/main" val="337513952"/>
                      </a:ext>
                    </a:extLst>
                  </a:tr>
                  <a:tr h="640080">
                    <a:tc>
                      <a:txBody>
                        <a:bodyPr/>
                        <a:lstStyle/>
                        <a:p>
                          <a:endParaRPr lang="en-US"/>
                        </a:p>
                      </a:txBody>
                      <a:tcPr>
                        <a:blipFill>
                          <a:blip r:embed="rId2"/>
                          <a:stretch>
                            <a:fillRect l="-239" t="-104762" r="-100957" b="-615238"/>
                          </a:stretch>
                        </a:blipFill>
                      </a:tcPr>
                    </a:tc>
                    <a:tc>
                      <a:txBody>
                        <a:bodyPr/>
                        <a:lstStyle/>
                        <a:p>
                          <a:r>
                            <a:rPr lang="en-US" dirty="0"/>
                            <a:t>10</a:t>
                          </a:r>
                          <a:endParaRPr lang="en-GB" dirty="0"/>
                        </a:p>
                      </a:txBody>
                      <a:tcPr/>
                    </a:tc>
                    <a:extLst>
                      <a:ext uri="{0D108BD9-81ED-4DB2-BD59-A6C34878D82A}">
                        <a16:rowId xmlns:a16="http://schemas.microsoft.com/office/drawing/2014/main" val="1028685419"/>
                      </a:ext>
                    </a:extLst>
                  </a:tr>
                  <a:tr h="640080">
                    <a:tc>
                      <a:txBody>
                        <a:bodyPr/>
                        <a:lstStyle/>
                        <a:p>
                          <a:endParaRPr lang="en-US"/>
                        </a:p>
                      </a:txBody>
                      <a:tcPr>
                        <a:blipFill>
                          <a:blip r:embed="rId2"/>
                          <a:stretch>
                            <a:fillRect l="-239" t="-204762" r="-100957" b="-515238"/>
                          </a:stretch>
                        </a:blipFill>
                      </a:tcPr>
                    </a:tc>
                    <a:tc>
                      <a:txBody>
                        <a:bodyPr/>
                        <a:lstStyle/>
                        <a:p>
                          <a:r>
                            <a:rPr lang="en-US" dirty="0"/>
                            <a:t>780</a:t>
                          </a:r>
                          <a:endParaRPr lang="en-GB" dirty="0"/>
                        </a:p>
                      </a:txBody>
                      <a:tcPr/>
                    </a:tc>
                    <a:extLst>
                      <a:ext uri="{0D108BD9-81ED-4DB2-BD59-A6C34878D82A}">
                        <a16:rowId xmlns:a16="http://schemas.microsoft.com/office/drawing/2014/main" val="1031916249"/>
                      </a:ext>
                    </a:extLst>
                  </a:tr>
                  <a:tr h="640080">
                    <a:tc>
                      <a:txBody>
                        <a:bodyPr/>
                        <a:lstStyle/>
                        <a:p>
                          <a:endParaRPr lang="en-US"/>
                        </a:p>
                      </a:txBody>
                      <a:tcPr>
                        <a:blipFill>
                          <a:blip r:embed="rId2"/>
                          <a:stretch>
                            <a:fillRect l="-239" t="-301887" r="-100957" b="-410377"/>
                          </a:stretch>
                        </a:blipFill>
                      </a:tcPr>
                    </a:tc>
                    <a:tc>
                      <a:txBody>
                        <a:bodyPr/>
                        <a:lstStyle/>
                        <a:p>
                          <a:r>
                            <a:rPr lang="en-US" dirty="0"/>
                            <a:t>75</a:t>
                          </a:r>
                          <a:endParaRPr lang="en-GB" dirty="0"/>
                        </a:p>
                      </a:txBody>
                      <a:tcPr/>
                    </a:tc>
                    <a:extLst>
                      <a:ext uri="{0D108BD9-81ED-4DB2-BD59-A6C34878D82A}">
                        <a16:rowId xmlns:a16="http://schemas.microsoft.com/office/drawing/2014/main" val="2371043276"/>
                      </a:ext>
                    </a:extLst>
                  </a:tr>
                  <a:tr h="640080">
                    <a:tc>
                      <a:txBody>
                        <a:bodyPr/>
                        <a:lstStyle/>
                        <a:p>
                          <a:endParaRPr lang="en-US"/>
                        </a:p>
                      </a:txBody>
                      <a:tcPr>
                        <a:blipFill>
                          <a:blip r:embed="rId2"/>
                          <a:stretch>
                            <a:fillRect l="-239" t="-405714" r="-100957" b="-314286"/>
                          </a:stretch>
                        </a:blipFill>
                      </a:tcPr>
                    </a:tc>
                    <a:tc>
                      <a:txBody>
                        <a:bodyPr/>
                        <a:lstStyle/>
                        <a:p>
                          <a:r>
                            <a:rPr lang="en-US" dirty="0"/>
                            <a:t>2</a:t>
                          </a:r>
                          <a:endParaRPr lang="en-GB" dirty="0"/>
                        </a:p>
                      </a:txBody>
                      <a:tcPr/>
                    </a:tc>
                    <a:extLst>
                      <a:ext uri="{0D108BD9-81ED-4DB2-BD59-A6C34878D82A}">
                        <a16:rowId xmlns:a16="http://schemas.microsoft.com/office/drawing/2014/main" val="963028621"/>
                      </a:ext>
                    </a:extLst>
                  </a:tr>
                  <a:tr h="640080">
                    <a:tc>
                      <a:txBody>
                        <a:bodyPr/>
                        <a:lstStyle/>
                        <a:p>
                          <a:endParaRPr lang="en-US"/>
                        </a:p>
                      </a:txBody>
                      <a:tcPr>
                        <a:blipFill>
                          <a:blip r:embed="rId2"/>
                          <a:stretch>
                            <a:fillRect l="-239" t="-505714" r="-100957" b="-214286"/>
                          </a:stretch>
                        </a:blipFill>
                      </a:tcPr>
                    </a:tc>
                    <a:tc>
                      <a:txBody>
                        <a:bodyPr/>
                        <a:lstStyle/>
                        <a:p>
                          <a:r>
                            <a:rPr lang="en-US" dirty="0"/>
                            <a:t>652</a:t>
                          </a:r>
                          <a:endParaRPr lang="en-GB" dirty="0"/>
                        </a:p>
                      </a:txBody>
                      <a:tcPr/>
                    </a:tc>
                    <a:extLst>
                      <a:ext uri="{0D108BD9-81ED-4DB2-BD59-A6C34878D82A}">
                        <a16:rowId xmlns:a16="http://schemas.microsoft.com/office/drawing/2014/main" val="188932204"/>
                      </a:ext>
                    </a:extLst>
                  </a:tr>
                  <a:tr h="640080">
                    <a:tc>
                      <a:txBody>
                        <a:bodyPr/>
                        <a:lstStyle/>
                        <a:p>
                          <a:endParaRPr lang="en-US"/>
                        </a:p>
                      </a:txBody>
                      <a:tcPr>
                        <a:blipFill>
                          <a:blip r:embed="rId2"/>
                          <a:stretch>
                            <a:fillRect l="-239" t="-605714" r="-100957" b="-114286"/>
                          </a:stretch>
                        </a:blipFill>
                      </a:tcPr>
                    </a:tc>
                    <a:tc>
                      <a:txBody>
                        <a:bodyPr/>
                        <a:lstStyle/>
                        <a:p>
                          <a:r>
                            <a:rPr lang="en-US" dirty="0"/>
                            <a:t>0</a:t>
                          </a:r>
                          <a:endParaRPr lang="en-GB" dirty="0"/>
                        </a:p>
                      </a:txBody>
                      <a:tcPr/>
                    </a:tc>
                    <a:extLst>
                      <a:ext uri="{0D108BD9-81ED-4DB2-BD59-A6C34878D82A}">
                        <a16:rowId xmlns:a16="http://schemas.microsoft.com/office/drawing/2014/main" val="852795274"/>
                      </a:ext>
                    </a:extLst>
                  </a:tr>
                  <a:tr h="640080">
                    <a:tc>
                      <a:txBody>
                        <a:bodyPr/>
                        <a:lstStyle/>
                        <a:p>
                          <a:endParaRPr lang="en-US"/>
                        </a:p>
                      </a:txBody>
                      <a:tcPr>
                        <a:blipFill>
                          <a:blip r:embed="rId2"/>
                          <a:stretch>
                            <a:fillRect l="-239" t="-705714" r="-100957" b="-14286"/>
                          </a:stretch>
                        </a:blipFill>
                      </a:tcPr>
                    </a:tc>
                    <a:tc>
                      <a:txBody>
                        <a:bodyPr/>
                        <a:lstStyle/>
                        <a:p>
                          <a:r>
                            <a:rPr lang="en-US" dirty="0"/>
                            <a:t>1</a:t>
                          </a:r>
                          <a:endParaRPr lang="en-GB" dirty="0"/>
                        </a:p>
                      </a:txBody>
                      <a:tcPr/>
                    </a:tc>
                    <a:extLst>
                      <a:ext uri="{0D108BD9-81ED-4DB2-BD59-A6C34878D82A}">
                        <a16:rowId xmlns:a16="http://schemas.microsoft.com/office/drawing/2014/main" val="1367237145"/>
                      </a:ext>
                    </a:extLst>
                  </a:tr>
                </a:tbl>
              </a:graphicData>
            </a:graphic>
          </p:graphicFrame>
        </mc:Fallback>
      </mc:AlternateContent>
    </p:spTree>
    <p:extLst>
      <p:ext uri="{BB962C8B-B14F-4D97-AF65-F5344CB8AC3E}">
        <p14:creationId xmlns:p14="http://schemas.microsoft.com/office/powerpoint/2010/main" val="38855941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Why is this a problem?</a:t>
                </a:r>
              </a:p>
              <a:p>
                <a:r>
                  <a:rPr lang="en-US" dirty="0"/>
                  <a:t>This means an embedding for words </a:t>
                </a:r>
                <a:r>
                  <a:rPr lang="en-US" b="1" dirty="0"/>
                  <a:t>cannot be injective, let alone bijective…</a:t>
                </a:r>
                <a:endParaRPr lang="en-US" dirty="0"/>
              </a:p>
              <a:p>
                <a:r>
                  <a:rPr lang="en-US" dirty="0"/>
                  <a:t>Instead, it should be possible to embed a word </a:t>
                </a:r>
                <a14:m>
                  <m:oMath xmlns:m="http://schemas.openxmlformats.org/officeDocument/2006/math">
                    <m:r>
                      <a:rPr lang="en-US" i="1" dirty="0" smtClean="0">
                        <a:latin typeface="Cambria Math" panose="02040503050406030204" pitchFamily="18" charset="0"/>
                      </a:rPr>
                      <m:t>𝑥</m:t>
                    </m:r>
                  </m:oMath>
                </a14:m>
                <a:r>
                  <a:rPr lang="en-US" dirty="0"/>
                  <a:t> into different tensors </a:t>
                </a: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for each possible meanings of the word.</a:t>
                </a:r>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8"/>
                </a:stretch>
              </a:blipFill>
            </p:spPr>
            <p:txBody>
              <a:bodyPr/>
              <a:lstStyle/>
              <a:p>
                <a:r>
                  <a:rPr lang="en-GB">
                    <a:noFill/>
                  </a:rPr>
                  <a:t> </a:t>
                </a:r>
              </a:p>
            </p:txBody>
          </p:sp>
        </mc:Fallback>
      </mc:AlternateContent>
      <p:graphicFrame>
        <p:nvGraphicFramePr>
          <p:cNvPr id="4" name="Diagram 3">
            <a:extLst>
              <a:ext uri="{FF2B5EF4-FFF2-40B4-BE49-F238E27FC236}">
                <a16:creationId xmlns:a16="http://schemas.microsoft.com/office/drawing/2014/main" id="{2AA99BB8-9194-F811-D0B2-CF747C6255A5}"/>
              </a:ext>
            </a:extLst>
          </p:cNvPr>
          <p:cNvGraphicFramePr/>
          <p:nvPr>
            <p:extLst>
              <p:ext uri="{D42A27DB-BD31-4B8C-83A1-F6EECF244321}">
                <p14:modId xmlns:p14="http://schemas.microsoft.com/office/powerpoint/2010/main" val="436720918"/>
              </p:ext>
            </p:extLst>
          </p:nvPr>
        </p:nvGraphicFramePr>
        <p:xfrm>
          <a:off x="6990734" y="1474838"/>
          <a:ext cx="5014453" cy="5240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9CEB27F-24E7-EA11-EEFD-090C2E5B9228}"/>
                  </a:ext>
                </a:extLst>
              </p:cNvPr>
              <p:cNvSpPr txBox="1"/>
              <p:nvPr/>
            </p:nvSpPr>
            <p:spPr>
              <a:xfrm>
                <a:off x="9635614" y="486796"/>
                <a:ext cx="2369573" cy="2677656"/>
              </a:xfrm>
              <a:prstGeom prst="rect">
                <a:avLst/>
              </a:prstGeom>
              <a:noFill/>
            </p:spPr>
            <p:txBody>
              <a:bodyPr wrap="square" rtlCol="0">
                <a:spAutoFit/>
              </a:bodyPr>
              <a:lstStyle/>
              <a:p>
                <a:pPr algn="r"/>
                <a14:m>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0" i="1" smtClean="0">
                        <a:latin typeface="Cambria Math" panose="02040503050406030204" pitchFamily="18" charset="0"/>
                      </a:rPr>
                      <m:t>𝑓</m:t>
                    </m:r>
                    <m:r>
                      <a:rPr lang="en-GB" sz="2400" b="0" i="1" smtClean="0">
                        <a:latin typeface="Cambria Math" panose="02040503050406030204" pitchFamily="18" charset="0"/>
                      </a:rPr>
                      <m:t>(</m:t>
                    </m:r>
                    <m:r>
                      <m:rPr>
                        <m:nor/>
                      </m:rPr>
                      <a:rPr lang="en-GB" sz="2400" b="0" i="0" smtClean="0">
                        <a:latin typeface="Cambria Math" panose="02040503050406030204" pitchFamily="18" charset="0"/>
                      </a:rPr>
                      <m:t>x</m:t>
                    </m:r>
                    <m:r>
                      <m:rPr>
                        <m:nor/>
                      </m:rPr>
                      <a:rPr lang="en-GB" sz="2400" b="0" i="0" smtClean="0">
                        <a:latin typeface="Cambria Math" panose="02040503050406030204" pitchFamily="18" charset="0"/>
                      </a:rPr>
                      <m:t> = </m:t>
                    </m:r>
                    <m:r>
                      <m:rPr>
                        <m:nor/>
                      </m:rPr>
                      <a:rPr lang="en-GB" sz="2400" b="0" i="0" smtClean="0">
                        <a:latin typeface="Cambria Math" panose="02040503050406030204" pitchFamily="18" charset="0"/>
                      </a:rPr>
                      <m:t>club</m:t>
                    </m:r>
                    <m:r>
                      <a:rPr lang="en-GB" sz="2400" b="0" i="1" smtClean="0">
                        <a:latin typeface="Cambria Math" panose="02040503050406030204" pitchFamily="18" charset="0"/>
                      </a:rPr>
                      <m:t>)</m:t>
                    </m:r>
                  </m:oMath>
                </a14:m>
                <a:r>
                  <a:rPr lang="en-SG" sz="2400" dirty="0"/>
                  <a:t> will have different</a:t>
                </a:r>
                <a:br>
                  <a:rPr lang="en-SG" sz="2400" dirty="0"/>
                </a:br>
                <a:r>
                  <a:rPr lang="en-SG" sz="2400" dirty="0"/>
                  <a:t>possible</a:t>
                </a:r>
                <a:br>
                  <a:rPr lang="en-SG" sz="2400" dirty="0"/>
                </a:br>
                <a:r>
                  <a:rPr lang="en-SG" sz="2400" dirty="0"/>
                  <a:t>outputs</a:t>
                </a:r>
                <a:br>
                  <a:rPr lang="en-SG" sz="2400" dirty="0"/>
                </a:br>
                <a:r>
                  <a:rPr lang="en-SG" sz="2400" dirty="0"/>
                  <a:t>based on context?</a:t>
                </a:r>
              </a:p>
            </p:txBody>
          </p:sp>
        </mc:Choice>
        <mc:Fallback>
          <p:sp>
            <p:nvSpPr>
              <p:cNvPr id="5" name="TextBox 4">
                <a:extLst>
                  <a:ext uri="{FF2B5EF4-FFF2-40B4-BE49-F238E27FC236}">
                    <a16:creationId xmlns:a16="http://schemas.microsoft.com/office/drawing/2014/main" id="{29CEB27F-24E7-EA11-EEFD-090C2E5B9228}"/>
                  </a:ext>
                </a:extLst>
              </p:cNvPr>
              <p:cNvSpPr txBox="1">
                <a:spLocks noRot="1" noChangeAspect="1" noMove="1" noResize="1" noEditPoints="1" noAdjustHandles="1" noChangeArrowheads="1" noChangeShapeType="1" noTextEdit="1"/>
              </p:cNvSpPr>
              <p:nvPr/>
            </p:nvSpPr>
            <p:spPr>
              <a:xfrm>
                <a:off x="9635614" y="486796"/>
                <a:ext cx="2369573" cy="2677656"/>
              </a:xfrm>
              <a:prstGeom prst="rect">
                <a:avLst/>
              </a:prstGeom>
              <a:blipFill>
                <a:blip r:embed="rId8"/>
                <a:stretch>
                  <a:fillRect r="-7216" b="-4328"/>
                </a:stretch>
              </a:blipFill>
            </p:spPr>
            <p:txBody>
              <a:bodyPr/>
              <a:lstStyle/>
              <a:p>
                <a:r>
                  <a:rPr lang="en-SG">
                    <a:noFill/>
                  </a:rPr>
                  <a:t> </a:t>
                </a:r>
              </a:p>
            </p:txBody>
          </p:sp>
        </mc:Fallback>
      </mc:AlternateContent>
    </p:spTree>
    <p:extLst>
      <p:ext uri="{BB962C8B-B14F-4D97-AF65-F5344CB8AC3E}">
        <p14:creationId xmlns:p14="http://schemas.microsoft.com/office/powerpoint/2010/main" val="41470957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p:graphicFrame>
        <p:nvGraphicFramePr>
          <p:cNvPr id="4" name="Diagram 3">
            <a:extLst>
              <a:ext uri="{FF2B5EF4-FFF2-40B4-BE49-F238E27FC236}">
                <a16:creationId xmlns:a16="http://schemas.microsoft.com/office/drawing/2014/main" id="{52ED55E4-28F1-6062-8559-11D2A7CE7946}"/>
              </a:ext>
            </a:extLst>
          </p:cNvPr>
          <p:cNvGraphicFramePr/>
          <p:nvPr>
            <p:extLst>
              <p:ext uri="{D42A27DB-BD31-4B8C-83A1-F6EECF244321}">
                <p14:modId xmlns:p14="http://schemas.microsoft.com/office/powerpoint/2010/main" val="2641871395"/>
              </p:ext>
            </p:extLst>
          </p:nvPr>
        </p:nvGraphicFramePr>
        <p:xfrm>
          <a:off x="6990734" y="1474838"/>
          <a:ext cx="5014453" cy="52405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0C403DB-1426-E3C4-6730-6B00FF654AE4}"/>
                  </a:ext>
                </a:extLst>
              </p:cNvPr>
              <p:cNvSpPr txBox="1"/>
              <p:nvPr/>
            </p:nvSpPr>
            <p:spPr>
              <a:xfrm>
                <a:off x="9724103" y="2800401"/>
                <a:ext cx="2281084" cy="830997"/>
              </a:xfrm>
              <a:prstGeom prst="rect">
                <a:avLst/>
              </a:prstGeom>
              <a:noFill/>
            </p:spPr>
            <p:txBody>
              <a:bodyPr wrap="square" rtlCol="0">
                <a:spAutoFit/>
              </a:bodyPr>
              <a:lstStyle/>
              <a:p>
                <a:pPr algn="r"/>
                <a14:m>
                  <m:oMathPara xmlns:m="http://schemas.openxmlformats.org/officeDocument/2006/math">
                    <m:oMathParaPr>
                      <m:jc m:val="centerGroup"/>
                    </m:oMathParaPr>
                    <m:oMath xmlns:m="http://schemas.openxmlformats.org/officeDocument/2006/math">
                      <m:sSup>
                        <m:sSupPr>
                          <m:ctrlPr>
                            <a:rPr lang="en-GB" sz="2400" b="0" i="1" smtClean="0">
                              <a:latin typeface="Cambria Math" panose="02040503050406030204" pitchFamily="18" charset="0"/>
                            </a:rPr>
                          </m:ctrlPr>
                        </m:sSupPr>
                        <m:e>
                          <m:r>
                            <a:rPr lang="en-GB" sz="2400" b="0" i="1" smtClean="0">
                              <a:latin typeface="Cambria Math" panose="02040503050406030204" pitchFamily="18" charset="0"/>
                            </a:rPr>
                            <m:t>𝑥</m:t>
                          </m:r>
                        </m:e>
                        <m:sup>
                          <m:r>
                            <a:rPr lang="en-GB" sz="2400" b="0" i="1" smtClean="0">
                              <a:latin typeface="Cambria Math" panose="02040503050406030204" pitchFamily="18" charset="0"/>
                            </a:rPr>
                            <m:t>′</m:t>
                          </m:r>
                        </m:sup>
                      </m:sSup>
                      <m:r>
                        <a:rPr lang="en-GB" sz="2400" b="0" i="1" smtClean="0">
                          <a:latin typeface="Cambria Math" panose="02040503050406030204" pitchFamily="18" charset="0"/>
                        </a:rPr>
                        <m:t>=</m:t>
                      </m:r>
                      <m:r>
                        <a:rPr lang="en-GB" sz="2400" b="0" i="1" smtClean="0">
                          <a:latin typeface="Cambria Math" panose="02040503050406030204" pitchFamily="18" charset="0"/>
                        </a:rPr>
                        <m:t>𝑓</m:t>
                      </m:r>
                      <m:r>
                        <a:rPr lang="en-GB" sz="2400" b="0" i="1" smtClean="0">
                          <a:latin typeface="Cambria Math" panose="02040503050406030204" pitchFamily="18" charset="0"/>
                        </a:rPr>
                        <m:t>(</m:t>
                      </m:r>
                      <m:r>
                        <m:rPr>
                          <m:nor/>
                        </m:rPr>
                        <a:rPr lang="en-GB" sz="2400" b="0" i="0" smtClean="0">
                          <a:latin typeface="Cambria Math" panose="02040503050406030204" pitchFamily="18" charset="0"/>
                        </a:rPr>
                        <m:t>x</m:t>
                      </m:r>
                      <m:r>
                        <m:rPr>
                          <m:nor/>
                        </m:rPr>
                        <a:rPr lang="en-GB" sz="2400" b="0" i="0" smtClean="0">
                          <a:latin typeface="Cambria Math" panose="02040503050406030204" pitchFamily="18" charset="0"/>
                        </a:rPr>
                        <m:t> = </m:t>
                      </m:r>
                      <m:r>
                        <m:rPr>
                          <m:nor/>
                        </m:rPr>
                        <a:rPr lang="en-GB" sz="2400" b="0" i="0" smtClean="0">
                          <a:latin typeface="Cambria Math" panose="02040503050406030204" pitchFamily="18" charset="0"/>
                        </a:rPr>
                        <m:t>club</m:t>
                      </m:r>
                      <m:r>
                        <m:rPr>
                          <m:nor/>
                        </m:rPr>
                        <a:rPr lang="en-GB" sz="2400" b="0" i="0" smtClean="0">
                          <a:latin typeface="Cambria Math" panose="02040503050406030204" pitchFamily="18" charset="0"/>
                        </a:rPr>
                        <m:t>,</m:t>
                      </m:r>
                    </m:oMath>
                    <m:oMath xmlns:m="http://schemas.openxmlformats.org/officeDocument/2006/math">
                      <m:r>
                        <m:rPr>
                          <m:nor/>
                        </m:rPr>
                        <a:rPr lang="en-GB" sz="2400" b="0" i="0" smtClean="0">
                          <a:latin typeface="Cambria Math" panose="02040503050406030204" pitchFamily="18" charset="0"/>
                        </a:rPr>
                        <m:t> </m:t>
                      </m:r>
                      <m:r>
                        <m:rPr>
                          <m:nor/>
                        </m:rPr>
                        <a:rPr lang="en-GB" sz="2400" b="1" i="0" smtClean="0">
                          <a:solidFill>
                            <a:srgbClr val="C00000"/>
                          </a:solidFill>
                          <a:latin typeface="Cambria Math" panose="02040503050406030204" pitchFamily="18" charset="0"/>
                        </a:rPr>
                        <m:t>context</m:t>
                      </m:r>
                      <m:r>
                        <a:rPr lang="en-GB" sz="2400" b="1" i="1" smtClean="0">
                          <a:solidFill>
                            <a:srgbClr val="C00000"/>
                          </a:solidFill>
                          <a:latin typeface="Cambria Math" panose="02040503050406030204" pitchFamily="18" charset="0"/>
                        </a:rPr>
                        <m:t>?</m:t>
                      </m:r>
                      <m:r>
                        <a:rPr lang="en-GB" sz="2400" b="0" i="1" smtClean="0">
                          <a:latin typeface="Cambria Math" panose="02040503050406030204" pitchFamily="18" charset="0"/>
                        </a:rPr>
                        <m:t>)</m:t>
                      </m:r>
                    </m:oMath>
                  </m:oMathPara>
                </a14:m>
                <a:endParaRPr lang="en-SG" sz="2400" dirty="0"/>
              </a:p>
            </p:txBody>
          </p:sp>
        </mc:Choice>
        <mc:Fallback>
          <p:sp>
            <p:nvSpPr>
              <p:cNvPr id="5" name="TextBox 4">
                <a:extLst>
                  <a:ext uri="{FF2B5EF4-FFF2-40B4-BE49-F238E27FC236}">
                    <a16:creationId xmlns:a16="http://schemas.microsoft.com/office/drawing/2014/main" id="{30C403DB-1426-E3C4-6730-6B00FF654AE4}"/>
                  </a:ext>
                </a:extLst>
              </p:cNvPr>
              <p:cNvSpPr txBox="1">
                <a:spLocks noRot="1" noChangeAspect="1" noMove="1" noResize="1" noEditPoints="1" noAdjustHandles="1" noChangeArrowheads="1" noChangeShapeType="1" noTextEdit="1"/>
              </p:cNvSpPr>
              <p:nvPr/>
            </p:nvSpPr>
            <p:spPr>
              <a:xfrm>
                <a:off x="9724103" y="2800401"/>
                <a:ext cx="2281084" cy="830997"/>
              </a:xfrm>
              <a:prstGeom prst="rect">
                <a:avLst/>
              </a:prstGeom>
              <a:blipFill>
                <a:blip r:embed="rId8"/>
                <a:stretch>
                  <a:fillRect r="-1604" b="-8759"/>
                </a:stretch>
              </a:blipFill>
            </p:spPr>
            <p:txBody>
              <a:bodyPr/>
              <a:lstStyle/>
              <a:p>
                <a:r>
                  <a:rPr lang="en-SG">
                    <a:noFill/>
                  </a:rPr>
                  <a:t> </a:t>
                </a:r>
              </a:p>
            </p:txBody>
          </p:sp>
        </mc:Fallback>
      </mc:AlternateContent>
    </p:spTree>
    <p:extLst>
      <p:ext uri="{BB962C8B-B14F-4D97-AF65-F5344CB8AC3E}">
        <p14:creationId xmlns:p14="http://schemas.microsoft.com/office/powerpoint/2010/main" val="33940670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This is what our one-hot embedding simply does with words.</a:t>
                </a:r>
                <a:endParaRPr lang="en-US" b="0" i="1" dirty="0">
                  <a:latin typeface="Cambria Math" panose="02040503050406030204" pitchFamily="18" charset="0"/>
                </a:endParaRPr>
              </a:p>
              <a:p>
                <a:pPr marL="0" indent="0" algn="ctr">
                  <a:buNone/>
                </a:pP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𝑉</m:t>
                    </m:r>
                    <m:r>
                      <a:rPr lang="en-US" b="0" i="1" smtClean="0">
                        <a:latin typeface="Cambria Math" panose="02040503050406030204" pitchFamily="18" charset="0"/>
                      </a:rPr>
                      <m:t>→</m:t>
                    </m:r>
                  </m:oMath>
                </a14:m>
                <a:r>
                  <a:rPr lang="en-US" dirty="0"/>
                  <a:t>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sub>
                    </m:sSub>
                  </m:oMath>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1" i="1" smtClean="0">
                              <a:latin typeface="Cambria Math" panose="02040503050406030204" pitchFamily="18" charset="0"/>
                            </a:rPr>
                            <m:t>𝒄𝒍𝒖𝒃</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latin typeface="Cambria Math" panose="02040503050406030204" pitchFamily="18" charset="0"/>
                            </a:rPr>
                            <m:t>k</m:t>
                          </m:r>
                        </m:sub>
                      </m:sSub>
                    </m:oMath>
                  </m:oMathPara>
                </a14:m>
                <a:endParaRPr lang="en-GB" dirty="0"/>
              </a:p>
              <a:p>
                <a:pPr marL="0" indent="0" algn="ctr">
                  <a:buNone/>
                </a:pPr>
                <a:endParaRPr lang="en-GB" dirty="0"/>
              </a:p>
            </p:txBody>
          </p:sp>
        </mc:Choice>
        <mc:Fallback xmlns="">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9E0546E4-2750-4669-88B8-C04856A8D1B5}"/>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186947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#1: Identical words can have multiple (and sometimes very different) meanings.</a:t>
                </a:r>
                <a:endParaRPr lang="en-US" dirty="0"/>
              </a:p>
              <a:p>
                <a:r>
                  <a:rPr lang="en-US" dirty="0"/>
                  <a:t>And since the meaning of the word depends on </a:t>
                </a:r>
                <a:r>
                  <a:rPr lang="en-US" b="1" dirty="0">
                    <a:solidFill>
                      <a:srgbClr val="FF0000"/>
                    </a:solidFill>
                  </a:rPr>
                  <a:t>context</a:t>
                </a:r>
                <a:r>
                  <a:rPr lang="en-US" dirty="0"/>
                  <a:t>…</a:t>
                </a:r>
              </a:p>
              <a:p>
                <a:r>
                  <a:rPr lang="en-US" dirty="0"/>
                  <a:t>This means that </a:t>
                </a:r>
                <a:r>
                  <a:rPr lang="en-US" b="1" dirty="0"/>
                  <a:t>our embedding function </a:t>
                </a:r>
                <a14:m>
                  <m:oMath xmlns:m="http://schemas.openxmlformats.org/officeDocument/2006/math">
                    <m:r>
                      <a:rPr lang="en-US" b="1" i="1" dirty="0">
                        <a:latin typeface="Cambria Math" panose="02040503050406030204" pitchFamily="18" charset="0"/>
                      </a:rPr>
                      <m:t>𝒇</m:t>
                    </m:r>
                  </m:oMath>
                </a14:m>
                <a:r>
                  <a:rPr lang="en-US" b="1" dirty="0"/>
                  <a:t> should not just take a single word </a:t>
                </a:r>
                <a14:m>
                  <m:oMath xmlns:m="http://schemas.openxmlformats.org/officeDocument/2006/math">
                    <m:r>
                      <a:rPr lang="en-US" b="1" i="1" dirty="0" smtClean="0">
                        <a:latin typeface="Cambria Math" panose="02040503050406030204" pitchFamily="18" charset="0"/>
                      </a:rPr>
                      <m:t>𝒙</m:t>
                    </m:r>
                  </m:oMath>
                </a14:m>
                <a:r>
                  <a:rPr lang="en-US" b="1" dirty="0"/>
                  <a:t> as input to produce an embedding vector </a:t>
                </a:r>
                <a14:m>
                  <m:oMath xmlns:m="http://schemas.openxmlformats.org/officeDocument/2006/math">
                    <m:r>
                      <a:rPr lang="en-US" b="1" i="1" smtClean="0">
                        <a:latin typeface="Cambria Math" panose="02040503050406030204" pitchFamily="18" charset="0"/>
                      </a:rPr>
                      <m:t>𝒙</m:t>
                    </m:r>
                    <m:r>
                      <a:rPr lang="en-US" b="1" i="1" smtClean="0">
                        <a:latin typeface="Cambria Math" panose="02040503050406030204" pitchFamily="18" charset="0"/>
                      </a:rPr>
                      <m:t>′</m:t>
                    </m:r>
                  </m:oMath>
                </a14:m>
                <a:r>
                  <a:rPr lang="en-US" b="1" dirty="0"/>
                  <a:t> for said word </a:t>
                </a:r>
                <a14:m>
                  <m:oMath xmlns:m="http://schemas.openxmlformats.org/officeDocument/2006/math">
                    <m:r>
                      <a:rPr lang="en-US" b="1" i="1" dirty="0" smtClean="0">
                        <a:latin typeface="Cambria Math" panose="02040503050406030204" pitchFamily="18" charset="0"/>
                      </a:rPr>
                      <m:t>𝒙</m:t>
                    </m:r>
                  </m:oMath>
                </a14:m>
                <a:r>
                  <a:rPr lang="en-US" b="1" dirty="0"/>
                  <a:t>.</a:t>
                </a:r>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176"/>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0D577B3-2D68-4D21-86AF-C1A6BDF0C2A9}"/>
                  </a:ext>
                </a:extLst>
              </p:cNvPr>
              <p:cNvSpPr>
                <a:spLocks noGrp="1"/>
              </p:cNvSpPr>
              <p:nvPr>
                <p:ph sz="half" idx="2"/>
              </p:nvPr>
            </p:nvSpPr>
            <p:spPr>
              <a:xfrm>
                <a:off x="6172199" y="1825625"/>
                <a:ext cx="5926015" cy="5032374"/>
              </a:xfrm>
            </p:spPr>
            <p:txBody>
              <a:bodyPr>
                <a:normAutofit/>
              </a:bodyPr>
              <a:lstStyle/>
              <a:p>
                <a:r>
                  <a:rPr lang="en-US" dirty="0"/>
                  <a:t>Maybe it would be preferable to have the word in question, plus some surrounding words for </a:t>
                </a:r>
                <a:r>
                  <a:rPr lang="en-US" b="1" dirty="0">
                    <a:solidFill>
                      <a:srgbClr val="C00000"/>
                    </a:solidFill>
                  </a:rPr>
                  <a:t>context</a:t>
                </a:r>
                <a:r>
                  <a:rPr lang="en-US" dirty="0"/>
                  <a:t> as inputs for the embedding function.</a:t>
                </a:r>
                <a:br>
                  <a:rPr lang="en-US" dirty="0"/>
                </a:br>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𝑉</m:t>
                          </m:r>
                        </m:e>
                        <m:sup>
                          <m:r>
                            <a:rPr lang="en-US" b="0" i="1" smtClean="0">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𝑚</m:t>
                          </m:r>
                        </m:sup>
                      </m:sSup>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smtClean="0">
                              <a:latin typeface="Cambria Math" panose="02040503050406030204" pitchFamily="18" charset="0"/>
                            </a:rPr>
                          </m:ctrlPr>
                        </m:dPr>
                        <m:e>
                          <m:r>
                            <a:rPr lang="en-US" b="0" i="1" smtClean="0">
                              <a:latin typeface="Cambria Math" panose="02040503050406030204" pitchFamily="18" charset="0"/>
                            </a:rPr>
                            <m:t>𝑚𝑦</m:t>
                          </m:r>
                          <m:r>
                            <a:rPr lang="en-US" b="0" i="1" smtClean="0">
                              <a:latin typeface="Cambria Math" panose="02040503050406030204" pitchFamily="18" charset="0"/>
                            </a:rPr>
                            <m:t>, </m:t>
                          </m:r>
                          <m:r>
                            <a:rPr lang="en-US" b="0" i="1" smtClean="0">
                              <a:latin typeface="Cambria Math" panose="02040503050406030204" pitchFamily="18" charset="0"/>
                            </a:rPr>
                            <m:t>𝑔𝑜𝑙𝑓</m:t>
                          </m:r>
                          <m:r>
                            <a:rPr lang="en-US" b="0" i="1" smtClean="0">
                              <a:latin typeface="Cambria Math" panose="02040503050406030204" pitchFamily="18" charset="0"/>
                            </a:rPr>
                            <m:t>, </m:t>
                          </m:r>
                          <m:r>
                            <a:rPr lang="en-US" b="1" i="1">
                              <a:latin typeface="Cambria Math" panose="02040503050406030204" pitchFamily="18" charset="0"/>
                            </a:rPr>
                            <m:t>𝒄𝒍𝒖𝒃</m:t>
                          </m:r>
                          <m:r>
                            <a:rPr lang="en-US" b="0" i="1" smtClean="0">
                              <a:latin typeface="Cambria Math" panose="02040503050406030204" pitchFamily="18" charset="0"/>
                            </a:rPr>
                            <m:t>,</m:t>
                          </m:r>
                          <m:r>
                            <m:rPr>
                              <m:nor/>
                            </m:rPr>
                            <a:rPr lang="en-US" i="1" dirty="0"/>
                            <m:t>yesterday</m:t>
                          </m:r>
                          <m:r>
                            <a:rPr lang="en-US" b="0" i="1" smtClean="0">
                              <a:latin typeface="Cambria Math" panose="02040503050406030204" pitchFamily="18" charset="0"/>
                            </a:rPr>
                            <m:t>, </m:t>
                          </m:r>
                          <m:r>
                            <a:rPr lang="en-US" b="0" i="1" smtClean="0">
                              <a:latin typeface="Cambria Math" panose="02040503050406030204" pitchFamily="18" charset="0"/>
                            </a:rPr>
                            <m:t>𝑛𝑖𝑔h𝑡</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 …,0,1,0,…,0</m:t>
                          </m:r>
                        </m:e>
                      </m:d>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e</m:t>
                          </m:r>
                        </m:e>
                        <m:sub>
                          <m:r>
                            <m:rPr>
                              <m:sty m:val="p"/>
                            </m:rPr>
                            <a:rPr lang="en-US" b="0" i="0" smtClean="0">
                              <a:solidFill>
                                <a:srgbClr val="7030A0"/>
                              </a:solidFill>
                              <a:latin typeface="Cambria Math" panose="02040503050406030204" pitchFamily="18" charset="0"/>
                            </a:rPr>
                            <m:t>k</m:t>
                          </m:r>
                        </m:sub>
                      </m:sSub>
                    </m:oMath>
                  </m:oMathPara>
                </a14:m>
                <a:endParaRPr lang="en-GB" dirty="0"/>
              </a:p>
              <a:p>
                <a:pPr marL="0" indent="0" algn="ctr">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d>
                        <m:dPr>
                          <m:ctrlPr>
                            <a:rPr lang="en-US" i="1">
                              <a:latin typeface="Cambria Math" panose="02040503050406030204" pitchFamily="18" charset="0"/>
                            </a:rPr>
                          </m:ctrlPr>
                        </m:dPr>
                        <m:e>
                          <m:r>
                            <a:rPr lang="en-US" b="0" i="1" smtClean="0">
                              <a:latin typeface="Cambria Math" panose="02040503050406030204" pitchFamily="18" charset="0"/>
                            </a:rPr>
                            <m:t>𝑎𝑡𝑒</m:t>
                          </m:r>
                          <m:r>
                            <a:rPr lang="en-US" i="1">
                              <a:latin typeface="Cambria Math" panose="02040503050406030204" pitchFamily="18" charset="0"/>
                            </a:rPr>
                            <m:t>, </m:t>
                          </m:r>
                          <m:r>
                            <a:rPr lang="en-US" b="0" i="1" smtClean="0">
                              <a:latin typeface="Cambria Math" panose="02040503050406030204" pitchFamily="18" charset="0"/>
                            </a:rPr>
                            <m:t>𝑎</m:t>
                          </m:r>
                          <m:r>
                            <a:rPr lang="en-US" i="1">
                              <a:latin typeface="Cambria Math" panose="02040503050406030204" pitchFamily="18" charset="0"/>
                            </a:rPr>
                            <m:t>, </m:t>
                          </m:r>
                          <m:r>
                            <a:rPr lang="en-US" b="1" i="1">
                              <a:latin typeface="Cambria Math" panose="02040503050406030204" pitchFamily="18" charset="0"/>
                            </a:rPr>
                            <m:t>𝒄𝒍𝒖𝒃</m:t>
                          </m:r>
                          <m:r>
                            <a:rPr lang="en-US" i="1">
                              <a:latin typeface="Cambria Math" panose="02040503050406030204" pitchFamily="18" charset="0"/>
                            </a:rPr>
                            <m:t>,</m:t>
                          </m:r>
                          <m:r>
                            <a:rPr lang="en-US" b="0" i="1" smtClean="0">
                              <a:latin typeface="Cambria Math" panose="02040503050406030204" pitchFamily="18" charset="0"/>
                            </a:rPr>
                            <m:t>𝑠𝑎𝑛𝑑𝑤𝑖𝑐h</m:t>
                          </m:r>
                          <m:r>
                            <a:rPr lang="en-US" i="1">
                              <a:latin typeface="Cambria Math" panose="02040503050406030204" pitchFamily="18" charset="0"/>
                            </a:rPr>
                            <m:t>, </m:t>
                          </m:r>
                          <m:r>
                            <a:rPr lang="en-US" b="0" i="1" smtClean="0">
                              <a:latin typeface="Cambria Math" panose="02040503050406030204" pitchFamily="18" charset="0"/>
                            </a:rPr>
                            <m:t>𝑦𝑒𝑠𝑡𝑒𝑟𝑑𝑎𝑦</m:t>
                          </m:r>
                        </m:e>
                      </m:d>
                    </m:oMath>
                  </m:oMathPara>
                </a14:m>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0, 0,</m:t>
                          </m:r>
                          <m:r>
                            <a:rPr lang="en-US" b="0" i="1" smtClean="0">
                              <a:latin typeface="Cambria Math" panose="02040503050406030204" pitchFamily="18" charset="0"/>
                            </a:rPr>
                            <m:t> 1, 0</m:t>
                          </m:r>
                          <m:r>
                            <a:rPr lang="en-US" i="1">
                              <a:latin typeface="Cambria Math" panose="02040503050406030204" pitchFamily="18" charset="0"/>
                            </a:rPr>
                            <m:t>,…,0</m:t>
                          </m:r>
                        </m:e>
                      </m:d>
                      <m:r>
                        <a:rPr lang="en-US">
                          <a:latin typeface="Cambria Math" panose="02040503050406030204" pitchFamily="18" charset="0"/>
                        </a:rPr>
                        <m:t>=</m:t>
                      </m:r>
                      <m:sSub>
                        <m:sSubPr>
                          <m:ctrlPr>
                            <a:rPr lang="en-US" i="1">
                              <a:latin typeface="Cambria Math" panose="02040503050406030204" pitchFamily="18" charset="0"/>
                            </a:rPr>
                          </m:ctrlPr>
                        </m:sSubPr>
                        <m:e>
                          <m:r>
                            <m:rPr>
                              <m:sty m:val="p"/>
                            </m:rPr>
                            <a:rPr lang="en-US">
                              <a:latin typeface="Cambria Math" panose="02040503050406030204" pitchFamily="18" charset="0"/>
                            </a:rPr>
                            <m:t>e</m:t>
                          </m:r>
                        </m:e>
                        <m:sub>
                          <m:sSup>
                            <m:sSupPr>
                              <m:ctrlPr>
                                <a:rPr lang="en-US" b="0" i="1" smtClean="0">
                                  <a:solidFill>
                                    <a:srgbClr val="00B050"/>
                                  </a:solidFill>
                                  <a:latin typeface="Cambria Math" panose="02040503050406030204" pitchFamily="18" charset="0"/>
                                </a:rPr>
                              </m:ctrlPr>
                            </m:sSupPr>
                            <m:e>
                              <m:r>
                                <m:rPr>
                                  <m:sty m:val="p"/>
                                </m:rPr>
                                <a:rPr lang="en-US">
                                  <a:solidFill>
                                    <a:srgbClr val="00B050"/>
                                  </a:solidFill>
                                  <a:latin typeface="Cambria Math" panose="02040503050406030204" pitchFamily="18" charset="0"/>
                                </a:rPr>
                                <m:t>k</m:t>
                              </m:r>
                            </m:e>
                            <m:sup>
                              <m:r>
                                <a:rPr lang="en-US" b="0" i="0" smtClean="0">
                                  <a:solidFill>
                                    <a:srgbClr val="00B050"/>
                                  </a:solidFill>
                                  <a:latin typeface="Cambria Math" panose="02040503050406030204" pitchFamily="18" charset="0"/>
                                </a:rPr>
                                <m:t>′</m:t>
                              </m:r>
                            </m:sup>
                          </m:sSup>
                        </m:sub>
                      </m:sSub>
                    </m:oMath>
                  </m:oMathPara>
                </a14:m>
                <a:endParaRPr lang="en-GB" dirty="0"/>
              </a:p>
              <a:p>
                <a:pPr marL="0" indent="0" algn="ctr">
                  <a:buNone/>
                </a:pPr>
                <a:r>
                  <a:rPr lang="en-GB" dirty="0"/>
                  <a:t>With </a:t>
                </a:r>
                <a14:m>
                  <m:oMath xmlns:m="http://schemas.openxmlformats.org/officeDocument/2006/math">
                    <m:r>
                      <a:rPr lang="en-US" b="0" i="1" smtClean="0">
                        <a:solidFill>
                          <a:srgbClr val="7030A0"/>
                        </a:solidFill>
                        <a:latin typeface="Cambria Math" panose="02040503050406030204" pitchFamily="18" charset="0"/>
                      </a:rPr>
                      <m:t>𝑘</m:t>
                    </m:r>
                    <m:r>
                      <a:rPr lang="en-US" b="0" i="1" smtClean="0">
                        <a:latin typeface="Cambria Math" panose="02040503050406030204" pitchFamily="18" charset="0"/>
                      </a:rPr>
                      <m:t>≠</m:t>
                    </m:r>
                    <m:sSup>
                      <m:sSupPr>
                        <m:ctrlPr>
                          <a:rPr lang="en-US" b="0" i="1" smtClean="0">
                            <a:solidFill>
                              <a:srgbClr val="00B050"/>
                            </a:solidFill>
                            <a:latin typeface="Cambria Math" panose="02040503050406030204" pitchFamily="18" charset="0"/>
                          </a:rPr>
                        </m:ctrlPr>
                      </m:sSupPr>
                      <m:e>
                        <m:r>
                          <a:rPr lang="en-US" b="0" i="1" smtClean="0">
                            <a:solidFill>
                              <a:srgbClr val="00B050"/>
                            </a:solidFill>
                            <a:latin typeface="Cambria Math" panose="02040503050406030204" pitchFamily="18" charset="0"/>
                          </a:rPr>
                          <m:t>𝑘</m:t>
                        </m:r>
                      </m:e>
                      <m:sup>
                        <m:r>
                          <a:rPr lang="en-US" b="0" i="1" smtClean="0">
                            <a:solidFill>
                              <a:srgbClr val="00B050"/>
                            </a:solidFill>
                            <a:latin typeface="Cambria Math" panose="02040503050406030204" pitchFamily="18" charset="0"/>
                          </a:rPr>
                          <m:t>′</m:t>
                        </m:r>
                      </m:sup>
                    </m:sSup>
                  </m:oMath>
                </a14:m>
                <a:endParaRPr lang="en-GB" dirty="0"/>
              </a:p>
            </p:txBody>
          </p:sp>
        </mc:Choice>
        <mc:Fallback>
          <p:sp>
            <p:nvSpPr>
              <p:cNvPr id="4" name="Content Placeholder 3">
                <a:extLst>
                  <a:ext uri="{FF2B5EF4-FFF2-40B4-BE49-F238E27FC236}">
                    <a16:creationId xmlns:a16="http://schemas.microsoft.com/office/drawing/2014/main" id="{00D577B3-2D68-4D21-86AF-C1A6BDF0C2A9}"/>
                  </a:ext>
                </a:extLst>
              </p:cNvPr>
              <p:cNvSpPr>
                <a:spLocks noGrp="1" noRot="1" noChangeAspect="1" noMove="1" noResize="1" noEditPoints="1" noAdjustHandles="1" noChangeArrowheads="1" noChangeShapeType="1" noTextEdit="1"/>
              </p:cNvSpPr>
              <p:nvPr>
                <p:ph sz="half" idx="2"/>
              </p:nvPr>
            </p:nvSpPr>
            <p:spPr>
              <a:xfrm>
                <a:off x="6172199" y="1825625"/>
                <a:ext cx="5926015" cy="5032374"/>
              </a:xfrm>
              <a:blipFill>
                <a:blip r:embed="rId3"/>
                <a:stretch>
                  <a:fillRect l="-1747" t="-1937" r="-1644"/>
                </a:stretch>
              </a:blipFill>
            </p:spPr>
            <p:txBody>
              <a:bodyPr/>
              <a:lstStyle/>
              <a:p>
                <a:r>
                  <a:rPr lang="en-SG">
                    <a:noFill/>
                  </a:rPr>
                  <a:t> </a:t>
                </a:r>
              </a:p>
            </p:txBody>
          </p:sp>
        </mc:Fallback>
      </mc:AlternateContent>
      <p:sp>
        <p:nvSpPr>
          <p:cNvPr id="7" name="TextBox 6">
            <a:extLst>
              <a:ext uri="{FF2B5EF4-FFF2-40B4-BE49-F238E27FC236}">
                <a16:creationId xmlns:a16="http://schemas.microsoft.com/office/drawing/2014/main" id="{627C296E-5E03-4A23-A5D8-66BC310A8590}"/>
              </a:ext>
            </a:extLst>
          </p:cNvPr>
          <p:cNvSpPr txBox="1"/>
          <p:nvPr/>
        </p:nvSpPr>
        <p:spPr>
          <a:xfrm>
            <a:off x="631092" y="5958601"/>
            <a:ext cx="5595815" cy="954107"/>
          </a:xfrm>
          <a:prstGeom prst="rect">
            <a:avLst/>
          </a:prstGeom>
          <a:noFill/>
        </p:spPr>
        <p:txBody>
          <a:bodyPr wrap="square" rtlCol="0">
            <a:spAutoFit/>
          </a:bodyPr>
          <a:lstStyle/>
          <a:p>
            <a:r>
              <a:rPr lang="en-US" sz="2800" i="1" dirty="0">
                <a:solidFill>
                  <a:schemeClr val="tx1">
                    <a:lumMod val="75000"/>
                    <a:lumOff val="25000"/>
                  </a:schemeClr>
                </a:solidFill>
              </a:rPr>
              <a:t>I ate a </a:t>
            </a:r>
            <a:r>
              <a:rPr lang="en-US" sz="2800" b="1" i="1" dirty="0">
                <a:solidFill>
                  <a:schemeClr val="tx1">
                    <a:lumMod val="75000"/>
                    <a:lumOff val="25000"/>
                  </a:schemeClr>
                </a:solidFill>
              </a:rPr>
              <a:t>club</a:t>
            </a:r>
            <a:r>
              <a:rPr lang="en-US" sz="2800" i="1" dirty="0">
                <a:solidFill>
                  <a:schemeClr val="tx1">
                    <a:lumMod val="75000"/>
                    <a:lumOff val="25000"/>
                  </a:schemeClr>
                </a:solidFill>
              </a:rPr>
              <a:t> sandwich yesterday.</a:t>
            </a:r>
          </a:p>
          <a:p>
            <a:r>
              <a:rPr lang="en-US" sz="2800" i="1" dirty="0">
                <a:solidFill>
                  <a:schemeClr val="tx1">
                    <a:lumMod val="75000"/>
                    <a:lumOff val="25000"/>
                  </a:schemeClr>
                </a:solidFill>
              </a:rPr>
              <a:t>I broke my golf </a:t>
            </a:r>
            <a:r>
              <a:rPr lang="en-US" sz="2800" b="1" i="1" dirty="0">
                <a:solidFill>
                  <a:schemeClr val="tx1">
                    <a:lumMod val="75000"/>
                    <a:lumOff val="25000"/>
                  </a:schemeClr>
                </a:solidFill>
              </a:rPr>
              <a:t>club</a:t>
            </a:r>
            <a:r>
              <a:rPr lang="en-US" sz="2800" i="1" dirty="0">
                <a:solidFill>
                  <a:schemeClr val="tx1">
                    <a:lumMod val="75000"/>
                    <a:lumOff val="25000"/>
                  </a:schemeClr>
                </a:solidFill>
              </a:rPr>
              <a:t> yesterday night.</a:t>
            </a:r>
            <a:endParaRPr lang="en-GB" sz="2800" i="1" dirty="0">
              <a:solidFill>
                <a:schemeClr val="tx1">
                  <a:lumMod val="75000"/>
                  <a:lumOff val="25000"/>
                </a:schemeClr>
              </a:solidFill>
            </a:endParaRPr>
          </a:p>
        </p:txBody>
      </p:sp>
    </p:spTree>
    <p:extLst>
      <p:ext uri="{BB962C8B-B14F-4D97-AF65-F5344CB8AC3E}">
        <p14:creationId xmlns:p14="http://schemas.microsoft.com/office/powerpoint/2010/main" val="29145376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pPr marL="0" indent="0">
                  <a:buNone/>
                </a:pPr>
                <a:r>
                  <a:rPr lang="en-US" dirty="0"/>
                  <a:t>Our one-hot word embedding produces </a:t>
                </a:r>
                <a:r>
                  <a:rPr lang="en-US" b="1" dirty="0"/>
                  <a:t>orthogonal embedding vectors </a:t>
                </a:r>
                <a:r>
                  <a:rPr lang="en-US" dirty="0"/>
                  <a:t>and therefore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𝑘𝑖𝑡𝑡𝑦</m:t>
                              </m:r>
                            </m:sub>
                          </m:sSub>
                        </m:e>
                      </m:d>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𝑘𝑖𝑡𝑐h𝑒𝑛</m:t>
                              </m:r>
                            </m:sub>
                          </m:sSub>
                        </m:e>
                      </m:d>
                      <m:r>
                        <a:rPr lang="en-US" b="0" i="1" smtClean="0">
                          <a:latin typeface="Cambria Math" panose="02040503050406030204" pitchFamily="18" charset="0"/>
                        </a:rPr>
                        <m:t>=0</m:t>
                      </m:r>
                    </m:oMath>
                  </m:oMathPara>
                </a14:m>
                <a:endParaRPr lang="en-GB" dirty="0"/>
              </a:p>
              <a:p>
                <a:endParaRPr lang="en-GB" dirty="0"/>
              </a:p>
            </p:txBody>
          </p:sp>
        </mc:Choice>
        <mc:Fallback>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660292" cy="5032375"/>
              </a:xfrm>
            </p:spPr>
            <p:txBody>
              <a:bodyPr>
                <a:normAutofit/>
              </a:bodyPr>
              <a:lstStyle/>
              <a:p>
                <a:r>
                  <a:rPr lang="en-GB" b="1" dirty="0"/>
                  <a:t>Observation #3: </a:t>
                </a:r>
                <a:r>
                  <a:rPr lang="en-GB" dirty="0"/>
                  <a:t>The embeddings are nicely </a:t>
                </a:r>
                <a:r>
                  <a:rPr lang="en-GB" b="1" dirty="0"/>
                  <a:t>orthogonal </a:t>
                </a:r>
                <a:r>
                  <a:rPr lang="en-GB" dirty="0"/>
                  <a:t>in the </a:t>
                </a:r>
                <a:r>
                  <a:rPr lang="en-GB" b="1" dirty="0"/>
                  <a:t>inner product space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𝑗</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r>
                                  <m:rPr>
                                    <m:brk m:alnAt="7"/>
                                  </m:rPr>
                                  <a:rPr lang="en-US" b="0" i="1" smtClean="0">
                                    <a:latin typeface="Cambria Math" panose="02040503050406030204" pitchFamily="18" charset="0"/>
                                  </a:rPr>
                                  <m:t>1</m:t>
                                </m:r>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e>
                            </m:mr>
                            <m:mr>
                              <m:e>
                                <m:r>
                                  <a:rPr lang="en-US" b="0" i="1" smtClean="0">
                                    <a:latin typeface="Cambria Math" panose="02040503050406030204" pitchFamily="18" charset="0"/>
                                  </a:rPr>
                                  <m:t>0</m:t>
                                </m:r>
                              </m:e>
                              <m:e>
                                <m:r>
                                  <a:rPr lang="en-US" b="0" i="1" smtClean="0">
                                    <a:latin typeface="Cambria Math" panose="02040503050406030204" pitchFamily="18" charset="0"/>
                                  </a:rPr>
                                  <m:t>𝑒𝑙𝑠𝑒</m:t>
                                </m:r>
                              </m:e>
                            </m:mr>
                          </m:m>
                        </m:e>
                      </m:d>
                    </m:oMath>
                  </m:oMathPara>
                </a14:m>
                <a:endParaRPr lang="en-GB" dirty="0"/>
              </a:p>
              <a:p>
                <a:endParaRPr lang="en-GB" dirty="0"/>
              </a:p>
              <a:p>
                <a:r>
                  <a:rPr lang="en-GB" dirty="0"/>
                  <a:t>Reminder, the </a:t>
                </a:r>
                <a:r>
                  <a:rPr lang="en-GB" b="1" dirty="0"/>
                  <a:t>inner product </a:t>
                </a:r>
                <a:r>
                  <a:rPr lang="en-GB" dirty="0"/>
                  <a:t>in math is the same thing as the </a:t>
                </a:r>
                <a:r>
                  <a:rPr lang="en-GB" b="1" dirty="0"/>
                  <a:t>dot product </a:t>
                </a:r>
                <a:r>
                  <a:rPr lang="en-GB" dirty="0"/>
                  <a:t>in CS.</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𝑥</m:t>
                          </m:r>
                          <m:r>
                            <a:rPr lang="en-US" i="1">
                              <a:latin typeface="Cambria Math" panose="02040503050406030204" pitchFamily="18" charset="0"/>
                            </a:rPr>
                            <m:t>, </m:t>
                          </m:r>
                          <m:r>
                            <a:rPr lang="en-US" b="0" i="1" smtClean="0">
                              <a:latin typeface="Cambria Math" panose="02040503050406030204" pitchFamily="18" charset="0"/>
                            </a:rPr>
                            <m:t>𝑦</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e>
                      </m:nary>
                    </m:oMath>
                  </m:oMathPara>
                </a14:m>
                <a:endParaRPr lang="en-GB" dirty="0"/>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1940" t="-1937"/>
                </a:stretch>
              </a:blipFill>
            </p:spPr>
            <p:txBody>
              <a:bodyPr/>
              <a:lstStyle/>
              <a:p>
                <a:r>
                  <a:rPr lang="en-GB">
                    <a:noFill/>
                  </a:rPr>
                  <a:t> </a:t>
                </a:r>
              </a:p>
            </p:txBody>
          </p:sp>
        </mc:Fallback>
      </mc:AlternateContent>
    </p:spTree>
    <p:extLst>
      <p:ext uri="{BB962C8B-B14F-4D97-AF65-F5344CB8AC3E}">
        <p14:creationId xmlns:p14="http://schemas.microsoft.com/office/powerpoint/2010/main" val="31421202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pPr marL="0" indent="0">
                  <a:buNone/>
                </a:pPr>
                <a:r>
                  <a:rPr lang="en-US" dirty="0"/>
                  <a:t>Our one-hot word embedding produces </a:t>
                </a:r>
                <a:r>
                  <a:rPr lang="en-US" b="1" dirty="0"/>
                  <a:t>orthogonal embedding vectors </a:t>
                </a:r>
                <a:r>
                  <a:rPr lang="en-US" dirty="0"/>
                  <a:t>and therefore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𝑘𝑖𝑡𝑡𝑦</m:t>
                              </m:r>
                            </m:sub>
                          </m:sSub>
                        </m:e>
                      </m:d>
                      <m:r>
                        <a:rPr lang="en-US" b="0" i="1" smtClean="0">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𝑘𝑖𝑡𝑐h𝑒𝑛</m:t>
                              </m:r>
                            </m:sub>
                          </m:sSub>
                        </m:e>
                      </m:d>
                      <m:r>
                        <a:rPr lang="en-US" b="0" i="1" smtClean="0">
                          <a:latin typeface="Cambria Math" panose="02040503050406030204" pitchFamily="18" charset="0"/>
                        </a:rPr>
                        <m:t>=0</m:t>
                      </m:r>
                    </m:oMath>
                  </m:oMathPara>
                </a14:m>
                <a:endParaRPr lang="en-GB" dirty="0"/>
              </a:p>
              <a:p>
                <a:endParaRPr lang="en-GB" dirty="0"/>
              </a:p>
            </p:txBody>
          </p:sp>
        </mc:Choice>
        <mc:Fallback>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some sort of </a:t>
                </a:r>
                <a:r>
                  <a:rPr lang="en-US" b="1" dirty="0"/>
                  <a:t>proximity </a:t>
                </a:r>
                <a:r>
                  <a:rPr lang="en-US" dirty="0"/>
                  <a:t>in terms of meaning.</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spTree>
    <p:extLst>
      <p:ext uri="{BB962C8B-B14F-4D97-AF65-F5344CB8AC3E}">
        <p14:creationId xmlns:p14="http://schemas.microsoft.com/office/powerpoint/2010/main" val="37061215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#2: Two different words could have really close meanings.</a:t>
                </a:r>
              </a:p>
              <a:p>
                <a:r>
                  <a:rPr lang="en-US" dirty="0"/>
                  <a:t>Our one-hot word embedding typically verifies </a:t>
                </a:r>
              </a:p>
              <a:p>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=0</m:t>
                      </m:r>
                    </m:oMath>
                  </m:oMathPara>
                </a14:m>
                <a:endParaRPr lang="en-US"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=0</m:t>
                      </m:r>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E5FA1FA9-8663-4860-893A-152A581590FE}"/>
                  </a:ext>
                </a:extLst>
              </p:cNvPr>
              <p:cNvSpPr>
                <a:spLocks noGrp="1"/>
              </p:cNvSpPr>
              <p:nvPr>
                <p:ph sz="half" idx="2"/>
              </p:nvPr>
            </p:nvSpPr>
            <p:spPr>
              <a:xfrm>
                <a:off x="6172200" y="1825624"/>
                <a:ext cx="5660292" cy="5032375"/>
              </a:xfrm>
            </p:spPr>
            <p:txBody>
              <a:bodyPr>
                <a:normAutofit/>
              </a:bodyPr>
              <a:lstStyle/>
              <a:p>
                <a:r>
                  <a:rPr lang="en-GB" dirty="0"/>
                  <a:t>In practice, we would prefer to have something like this</a:t>
                </a:r>
              </a:p>
              <a:p>
                <a:endParaRPr lang="en-GB" dirty="0"/>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𝑘𝑖𝑡𝑡𝑦</m:t>
                              </m:r>
                            </m:sub>
                          </m:sSub>
                        </m:e>
                      </m:d>
                      <m:r>
                        <a:rPr lang="en-US" i="1">
                          <a:latin typeface="Cambria Math" panose="02040503050406030204" pitchFamily="18" charset="0"/>
                        </a:rPr>
                        <m:t> </m:t>
                      </m:r>
                      <m:r>
                        <a:rPr lang="en-US" i="1">
                          <a:solidFill>
                            <a:srgbClr val="00B050"/>
                          </a:solidFill>
                          <a:latin typeface="Cambria Math" panose="02040503050406030204" pitchFamily="18" charset="0"/>
                        </a:rPr>
                        <m:t>≈1</m:t>
                      </m:r>
                    </m:oMath>
                  </m:oMathPara>
                </a14:m>
                <a:endParaRPr lang="en-US" dirty="0">
                  <a:solidFill>
                    <a:srgbClr val="00B05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𝑘𝑖𝑡𝑡𝑒𝑛</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𝑘𝑖𝑡𝑐h𝑒𝑛</m:t>
                              </m:r>
                            </m:sub>
                          </m:sSub>
                        </m:e>
                      </m:d>
                      <m:r>
                        <a:rPr lang="en-US" i="1">
                          <a:latin typeface="Cambria Math" panose="02040503050406030204" pitchFamily="18" charset="0"/>
                        </a:rPr>
                        <m:t> </m:t>
                      </m:r>
                      <m:r>
                        <a:rPr lang="en-US" i="1">
                          <a:solidFill>
                            <a:srgbClr val="7030A0"/>
                          </a:solidFill>
                          <a:latin typeface="Cambria Math" panose="02040503050406030204" pitchFamily="18" charset="0"/>
                        </a:rPr>
                        <m:t>≈0</m:t>
                      </m:r>
                    </m:oMath>
                  </m:oMathPara>
                </a14:m>
                <a:endParaRPr lang="en-US" dirty="0">
                  <a:solidFill>
                    <a:srgbClr val="7030A0"/>
                  </a:solidFill>
                </a:endParaRPr>
              </a:p>
              <a:p>
                <a:pPr marL="0" indent="0">
                  <a:buNone/>
                </a:pPr>
                <a:endParaRPr lang="en-US" dirty="0"/>
              </a:p>
              <a:p>
                <a:pPr marL="0" indent="0">
                  <a:buNone/>
                </a:pPr>
                <a:r>
                  <a:rPr lang="en-US" dirty="0"/>
                  <a:t>As this would help understand that some words have </a:t>
                </a:r>
                <a:r>
                  <a:rPr lang="en-US" b="1" dirty="0"/>
                  <a:t>proximity</a:t>
                </a:r>
                <a:r>
                  <a:rPr lang="en-US" dirty="0"/>
                  <a:t>.</a:t>
                </a:r>
              </a:p>
            </p:txBody>
          </p:sp>
        </mc:Choice>
        <mc:Fallback xmlns="">
          <p:sp>
            <p:nvSpPr>
              <p:cNvPr id="7" name="Content Placeholder 6">
                <a:extLst>
                  <a:ext uri="{FF2B5EF4-FFF2-40B4-BE49-F238E27FC236}">
                    <a16:creationId xmlns:a16="http://schemas.microsoft.com/office/drawing/2014/main" id="{E5FA1FA9-8663-4860-893A-152A581590FE}"/>
                  </a:ext>
                </a:extLst>
              </p:cNvPr>
              <p:cNvSpPr>
                <a:spLocks noGrp="1" noRot="1" noChangeAspect="1" noMove="1" noResize="1" noEditPoints="1" noAdjustHandles="1" noChangeArrowheads="1" noChangeShapeType="1" noTextEdit="1"/>
              </p:cNvSpPr>
              <p:nvPr>
                <p:ph sz="half" idx="2"/>
              </p:nvPr>
            </p:nvSpPr>
            <p:spPr>
              <a:xfrm>
                <a:off x="6172200" y="1825624"/>
                <a:ext cx="5660292" cy="5032375"/>
              </a:xfrm>
              <a:blipFill>
                <a:blip r:embed="rId3"/>
                <a:stretch>
                  <a:fillRect l="-2263" t="-1937" r="-2694"/>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42962904-180F-4427-8986-2F72165D8A1F}"/>
              </a:ext>
            </a:extLst>
          </p:cNvPr>
          <p:cNvPicPr>
            <a:picLocks noChangeAspect="1"/>
          </p:cNvPicPr>
          <p:nvPr/>
        </p:nvPicPr>
        <p:blipFill rotWithShape="1">
          <a:blip r:embed="rId4">
            <a:extLst>
              <a:ext uri="{28A0092B-C50C-407E-A947-70E740481C1C}">
                <a14:useLocalDpi xmlns:a14="http://schemas.microsoft.com/office/drawing/2010/main" val="0"/>
              </a:ext>
            </a:extLst>
          </a:blip>
          <a:srcRect l="7406" r="885"/>
          <a:stretch/>
        </p:blipFill>
        <p:spPr>
          <a:xfrm>
            <a:off x="2063261" y="214312"/>
            <a:ext cx="8682893" cy="6429375"/>
          </a:xfrm>
          <a:prstGeom prst="rect">
            <a:avLst/>
          </a:prstGeom>
          <a:ln w="38100">
            <a:solidFill>
              <a:schemeClr val="tx1"/>
            </a:solidFill>
          </a:ln>
        </p:spPr>
      </p:pic>
      <p:sp>
        <p:nvSpPr>
          <p:cNvPr id="4" name="TextBox 3">
            <a:extLst>
              <a:ext uri="{FF2B5EF4-FFF2-40B4-BE49-F238E27FC236}">
                <a16:creationId xmlns:a16="http://schemas.microsoft.com/office/drawing/2014/main" id="{B399B183-76FF-E352-EC65-ACE7BC1CB4E4}"/>
              </a:ext>
            </a:extLst>
          </p:cNvPr>
          <p:cNvSpPr txBox="1"/>
          <p:nvPr/>
        </p:nvSpPr>
        <p:spPr>
          <a:xfrm>
            <a:off x="7381875" y="5550514"/>
            <a:ext cx="4589340" cy="1200329"/>
          </a:xfrm>
          <a:prstGeom prst="rect">
            <a:avLst/>
          </a:prstGeom>
          <a:solidFill>
            <a:schemeClr val="bg1"/>
          </a:solidFill>
          <a:ln w="38100">
            <a:solidFill>
              <a:schemeClr val="tx1"/>
            </a:solidFill>
          </a:ln>
        </p:spPr>
        <p:txBody>
          <a:bodyPr wrap="square" rtlCol="0">
            <a:spAutoFit/>
          </a:bodyPr>
          <a:lstStyle/>
          <a:p>
            <a:r>
              <a:rPr lang="en-US" sz="2400" b="1" dirty="0">
                <a:solidFill>
                  <a:schemeClr val="accent2"/>
                </a:solidFill>
              </a:rPr>
              <a:t>And we could use that to visualize how words with similar meaning tend to cluster together…!</a:t>
            </a:r>
            <a:endParaRPr lang="en-GB" sz="2400" b="1" dirty="0">
              <a:solidFill>
                <a:schemeClr val="accent2"/>
              </a:solidFill>
            </a:endParaRPr>
          </a:p>
        </p:txBody>
      </p:sp>
    </p:spTree>
    <p:extLst>
      <p:ext uri="{BB962C8B-B14F-4D97-AF65-F5344CB8AC3E}">
        <p14:creationId xmlns:p14="http://schemas.microsoft.com/office/powerpoint/2010/main" val="516843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#3: Two different words could have really close meanings, but their embeddings may or may not need to be… and this decision could be task-specific.</a:t>
                </a:r>
                <a:endParaRPr lang="en-US" dirty="0"/>
              </a:p>
              <a:p>
                <a:r>
                  <a:rPr lang="en-US" dirty="0"/>
                  <a:t>If the embedding is used for general language (non-medical), then we are probably fine with </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i="1">
                          <a:latin typeface="Cambria Math" panose="02040503050406030204" pitchFamily="18" charset="0"/>
                        </a:rPr>
                        <m:t>≈1</m:t>
                      </m:r>
                    </m:oMath>
                  </m:oMathPara>
                </a14:m>
                <a:endParaRPr lang="en-US" dirty="0"/>
              </a:p>
              <a:p>
                <a:pPr marL="0" indent="0">
                  <a:buNone/>
                </a:pPr>
                <a:r>
                  <a:rPr lang="en-US" dirty="0"/>
                  <a:t>As the only important information from these words is that they are both respiratory diseases.</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882"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ontent Placeholder 6">
                <a:extLst>
                  <a:ext uri="{FF2B5EF4-FFF2-40B4-BE49-F238E27FC236}">
                    <a16:creationId xmlns:a16="http://schemas.microsoft.com/office/drawing/2014/main" id="{72D2E205-33FE-41D7-8D84-6B34A5E0822C}"/>
                  </a:ext>
                </a:extLst>
              </p:cNvPr>
              <p:cNvSpPr>
                <a:spLocks noGrp="1"/>
              </p:cNvSpPr>
              <p:nvPr>
                <p:ph sz="half" idx="2"/>
              </p:nvPr>
            </p:nvSpPr>
            <p:spPr>
              <a:xfrm>
                <a:off x="6172200" y="1825624"/>
                <a:ext cx="5753100" cy="5032375"/>
              </a:xfrm>
            </p:spPr>
            <p:txBody>
              <a:bodyPr>
                <a:normAutofit/>
              </a:bodyPr>
              <a:lstStyle/>
              <a:p>
                <a:r>
                  <a:rPr lang="en-US" dirty="0"/>
                  <a:t>However, if the embedding will be used in a very specialized medical context, then it is probably better to have less similarity between the two words, i.e.</a:t>
                </a:r>
              </a:p>
              <a:p>
                <a:pPr marL="0" indent="0">
                  <a:buNone/>
                </a:pPr>
                <a14:m>
                  <m:oMathPara xmlns:m="http://schemas.openxmlformats.org/officeDocument/2006/math">
                    <m:oMathParaPr>
                      <m:jc m:val="centerGroup"/>
                    </m:oMathParaPr>
                    <m:oMath xmlns:m="http://schemas.openxmlformats.org/officeDocument/2006/math">
                      <m:d>
                        <m:dPr>
                          <m:begChr m:val="⟨"/>
                          <m:endChr m:val="⟩"/>
                          <m:ctrlPr>
                            <a:rPr lang="en-GB"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𝑐𝑜𝑣𝑖𝑑</m:t>
                              </m:r>
                            </m:sub>
                          </m:sSub>
                          <m:r>
                            <a:rPr lang="en-US" i="1">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𝑐𝑜𝑙𝑑</m:t>
                              </m:r>
                            </m:sub>
                          </m:sSub>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0.5, 0.8</m:t>
                          </m:r>
                        </m:e>
                      </m:d>
                      <m:r>
                        <a:rPr lang="en-US" b="0" i="0" smtClean="0">
                          <a:latin typeface="Cambria Math" panose="02040503050406030204" pitchFamily="18" charset="0"/>
                        </a:rPr>
                        <m:t>,</m:t>
                      </m:r>
                    </m:oMath>
                  </m:oMathPara>
                </a14:m>
                <a:endParaRPr lang="en-US" dirty="0"/>
              </a:p>
              <a:p>
                <a:pPr marL="0" indent="0">
                  <a:buNone/>
                </a:pPr>
                <a:endParaRPr lang="en-US" dirty="0"/>
              </a:p>
              <a:p>
                <a:r>
                  <a:rPr lang="en-US" dirty="0"/>
                  <a:t>That is because, covid and cold are two different diseases, maybe sharing some similar symptoms, but to be treated very differently.</a:t>
                </a:r>
              </a:p>
              <a:p>
                <a:endParaRPr lang="en-GB" dirty="0"/>
              </a:p>
              <a:p>
                <a:endParaRPr lang="en-GB" dirty="0"/>
              </a:p>
              <a:p>
                <a:endParaRPr lang="en-GB" dirty="0"/>
              </a:p>
              <a:p>
                <a:pPr marL="0" indent="0">
                  <a:buNone/>
                </a:pPr>
                <a:endParaRPr lang="en-GB" dirty="0"/>
              </a:p>
            </p:txBody>
          </p:sp>
        </mc:Choice>
        <mc:Fallback xmlns="">
          <p:sp>
            <p:nvSpPr>
              <p:cNvPr id="6" name="Content Placeholder 6">
                <a:extLst>
                  <a:ext uri="{FF2B5EF4-FFF2-40B4-BE49-F238E27FC236}">
                    <a16:creationId xmlns:a16="http://schemas.microsoft.com/office/drawing/2014/main" id="{72D2E205-33FE-41D7-8D84-6B34A5E0822C}"/>
                  </a:ext>
                </a:extLst>
              </p:cNvPr>
              <p:cNvSpPr>
                <a:spLocks noGrp="1" noRot="1" noChangeAspect="1" noMove="1" noResize="1" noEditPoints="1" noAdjustHandles="1" noChangeArrowheads="1" noChangeShapeType="1" noTextEdit="1"/>
              </p:cNvSpPr>
              <p:nvPr>
                <p:ph sz="half" idx="2"/>
              </p:nvPr>
            </p:nvSpPr>
            <p:spPr>
              <a:xfrm>
                <a:off x="6172200" y="1825624"/>
                <a:ext cx="5753100" cy="5032375"/>
              </a:xfrm>
              <a:blipFill>
                <a:blip r:embed="rId3"/>
                <a:stretch>
                  <a:fillRect l="-1909" t="-1937" r="-2227"/>
                </a:stretch>
              </a:blipFill>
            </p:spPr>
            <p:txBody>
              <a:bodyPr/>
              <a:lstStyle/>
              <a:p>
                <a:r>
                  <a:rPr lang="en-GB">
                    <a:noFill/>
                  </a:rPr>
                  <a:t> </a:t>
                </a:r>
              </a:p>
            </p:txBody>
          </p:sp>
        </mc:Fallback>
      </mc:AlternateContent>
    </p:spTree>
    <p:extLst>
      <p:ext uri="{BB962C8B-B14F-4D97-AF65-F5344CB8AC3E}">
        <p14:creationId xmlns:p14="http://schemas.microsoft.com/office/powerpoint/2010/main" val="2194272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0F9CA4A-578B-4D0C-8F9A-C1A5683CF1DE}"/>
                  </a:ext>
                </a:extLst>
              </p:cNvPr>
              <p:cNvSpPr>
                <a:spLocks noGrp="1"/>
              </p:cNvSpPr>
              <p:nvPr>
                <p:ph sz="half" idx="1"/>
              </p:nvPr>
            </p:nvSpPr>
            <p:spPr>
              <a:xfrm>
                <a:off x="838200" y="1825624"/>
                <a:ext cx="5181600" cy="5032375"/>
              </a:xfrm>
            </p:spPr>
            <p:txBody>
              <a:bodyPr>
                <a:normAutofit/>
              </a:bodyPr>
              <a:lstStyle/>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r>
                  <a:rPr lang="en-GB" dirty="0"/>
                  <a:t>Languages contain millions (trillions if we include the typos, conjugations, acronyms, etc?) of possible words...</a:t>
                </a:r>
              </a:p>
              <a:p>
                <a:r>
                  <a:rPr lang="en-GB" dirty="0"/>
                  <a:t>The size of </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𝑉</m:t>
                    </m:r>
                    <m:r>
                      <a:rPr lang="en-US" i="1" smtClean="0">
                        <a:latin typeface="Cambria Math" panose="02040503050406030204" pitchFamily="18" charset="0"/>
                        <a:ea typeface="Cambria Math" panose="02040503050406030204" pitchFamily="18" charset="0"/>
                      </a:rPr>
                      <m:t>|</m:t>
                    </m:r>
                  </m:oMath>
                </a14:m>
                <a:r>
                  <a:rPr lang="en-GB" dirty="0"/>
                  <a:t> is insane!</a:t>
                </a:r>
              </a:p>
              <a:p>
                <a:r>
                  <a:rPr lang="en-GB" dirty="0"/>
                  <a:t>We need a representation with lower dimensionality!</a:t>
                </a:r>
                <a:endParaRPr lang="en-GB" i="1" dirty="0">
                  <a:latin typeface="Cambria Math" panose="02040503050406030204" pitchFamily="18" charset="0"/>
                </a:endParaRPr>
              </a:p>
              <a:p>
                <a:endParaRPr lang="en-US" dirty="0"/>
              </a:p>
              <a:p>
                <a:endParaRPr lang="en-US" dirty="0"/>
              </a:p>
            </p:txBody>
          </p:sp>
        </mc:Choice>
        <mc:Fallback>
          <p:sp>
            <p:nvSpPr>
              <p:cNvPr id="3" name="Content Placeholder 2">
                <a:extLst>
                  <a:ext uri="{FF2B5EF4-FFF2-40B4-BE49-F238E27FC236}">
                    <a16:creationId xmlns:a16="http://schemas.microsoft.com/office/drawing/2014/main" id="{20F9CA4A-578B-4D0C-8F9A-C1A5683CF1D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695" r="-2235"/>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8C778DAD-510F-217A-E4EC-5E7BBD60DE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2699" y="1943100"/>
            <a:ext cx="5014975" cy="2805112"/>
          </a:xfrm>
          <a:prstGeom prst="rect">
            <a:avLst/>
          </a:prstGeom>
        </p:spPr>
      </p:pic>
      <p:sp>
        <p:nvSpPr>
          <p:cNvPr id="6" name="Right Brace 5">
            <a:extLst>
              <a:ext uri="{FF2B5EF4-FFF2-40B4-BE49-F238E27FC236}">
                <a16:creationId xmlns:a16="http://schemas.microsoft.com/office/drawing/2014/main" id="{9FAAE90E-7CA3-410A-5764-03C56807F5D6}"/>
              </a:ext>
            </a:extLst>
          </p:cNvPr>
          <p:cNvSpPr/>
          <p:nvPr/>
        </p:nvSpPr>
        <p:spPr>
          <a:xfrm rot="5400000">
            <a:off x="9882187" y="2905125"/>
            <a:ext cx="304800" cy="368617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 name="TextBox 6">
            <a:extLst>
              <a:ext uri="{FF2B5EF4-FFF2-40B4-BE49-F238E27FC236}">
                <a16:creationId xmlns:a16="http://schemas.microsoft.com/office/drawing/2014/main" id="{B53F25A4-6B7B-9431-D938-7FE4DD8F77C6}"/>
              </a:ext>
            </a:extLst>
          </p:cNvPr>
          <p:cNvSpPr txBox="1"/>
          <p:nvPr/>
        </p:nvSpPr>
        <p:spPr>
          <a:xfrm>
            <a:off x="7177026" y="5086350"/>
            <a:ext cx="5014974" cy="954107"/>
          </a:xfrm>
          <a:prstGeom prst="rect">
            <a:avLst/>
          </a:prstGeom>
          <a:noFill/>
        </p:spPr>
        <p:txBody>
          <a:bodyPr wrap="square" rtlCol="0">
            <a:spAutoFit/>
          </a:bodyPr>
          <a:lstStyle/>
          <a:p>
            <a:r>
              <a:rPr lang="en-US" sz="2800" dirty="0"/>
              <a:t>What is the size of this vector?!</a:t>
            </a:r>
          </a:p>
          <a:p>
            <a:r>
              <a:rPr lang="en-US" sz="2800" dirty="0"/>
              <a:t>How many zeros in there?! </a:t>
            </a:r>
            <a:endParaRPr lang="en-GB" sz="2800" dirty="0"/>
          </a:p>
        </p:txBody>
      </p:sp>
    </p:spTree>
    <p:extLst>
      <p:ext uri="{BB962C8B-B14F-4D97-AF65-F5344CB8AC3E}">
        <p14:creationId xmlns:p14="http://schemas.microsoft.com/office/powerpoint/2010/main" val="7358031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pPr marL="0" indent="0">
              <a:buNone/>
            </a:pPr>
            <a:r>
              <a:rPr lang="en-US" dirty="0"/>
              <a:t>We cannot really decide the embedding manually… Neither can we come up with an expert system for word embedding.</a:t>
            </a:r>
          </a:p>
          <a:p>
            <a:r>
              <a:rPr lang="en-GB" b="1" dirty="0"/>
              <a:t>And what do we do, when something like that happens?</a:t>
            </a:r>
          </a:p>
        </p:txBody>
      </p:sp>
    </p:spTree>
    <p:extLst>
      <p:ext uri="{BB962C8B-B14F-4D97-AF65-F5344CB8AC3E}">
        <p14:creationId xmlns:p14="http://schemas.microsoft.com/office/powerpoint/2010/main" val="18416964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8" name="Picture 7">
            <a:extLst>
              <a:ext uri="{FF2B5EF4-FFF2-40B4-BE49-F238E27FC236}">
                <a16:creationId xmlns:a16="http://schemas.microsoft.com/office/drawing/2014/main" id="{ABAB6C95-BB5A-4E1F-9DAD-BB2D61A0C9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493" y="1825624"/>
            <a:ext cx="5853723" cy="2889576"/>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9C511A9-A949-40C7-A9A0-B9AF980A451D}"/>
                  </a:ext>
                </a:extLst>
              </p:cNvPr>
              <p:cNvSpPr txBox="1"/>
              <p:nvPr/>
            </p:nvSpPr>
            <p:spPr>
              <a:xfrm>
                <a:off x="7166707" y="5908431"/>
                <a:ext cx="4415693" cy="369332"/>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index of the letter in the alphabet</a:t>
                </a:r>
                <a:endParaRPr lang="en-GB" dirty="0"/>
              </a:p>
            </p:txBody>
          </p:sp>
        </mc:Choice>
        <mc:Fallback xmlns="">
          <p:sp>
            <p:nvSpPr>
              <p:cNvPr id="9" name="TextBox 8">
                <a:extLst>
                  <a:ext uri="{FF2B5EF4-FFF2-40B4-BE49-F238E27FC236}">
                    <a16:creationId xmlns:a16="http://schemas.microsoft.com/office/drawing/2014/main" id="{29C511A9-A949-40C7-A9A0-B9AF980A451D}"/>
                  </a:ext>
                </a:extLst>
              </p:cNvPr>
              <p:cNvSpPr txBox="1">
                <a:spLocks noRot="1" noChangeAspect="1" noMove="1" noResize="1" noEditPoints="1" noAdjustHandles="1" noChangeArrowheads="1" noChangeShapeType="1" noTextEdit="1"/>
              </p:cNvSpPr>
              <p:nvPr/>
            </p:nvSpPr>
            <p:spPr>
              <a:xfrm>
                <a:off x="7166707" y="5908431"/>
                <a:ext cx="4415693" cy="369332"/>
              </a:xfrm>
              <a:prstGeom prst="rect">
                <a:avLst/>
              </a:prstGeom>
              <a:blipFill>
                <a:blip r:embed="rId3"/>
                <a:stretch>
                  <a:fillRect t="-8197" b="-24590"/>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C4BA6E65-1246-4C2C-8028-94D77DA3603D}"/>
              </a:ext>
            </a:extLst>
          </p:cNvPr>
          <p:cNvSpPr/>
          <p:nvPr/>
        </p:nvSpPr>
        <p:spPr>
          <a:xfrm>
            <a:off x="8721969" y="484024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E678101F-F2BB-4902-88B2-4B17B59217A8}"/>
              </a:ext>
            </a:extLst>
          </p:cNvPr>
          <p:cNvSpPr txBox="1"/>
          <p:nvPr/>
        </p:nvSpPr>
        <p:spPr>
          <a:xfrm>
            <a:off x="9841523" y="5122204"/>
            <a:ext cx="1953846" cy="369332"/>
          </a:xfrm>
          <a:prstGeom prst="rect">
            <a:avLst/>
          </a:prstGeom>
          <a:noFill/>
        </p:spPr>
        <p:txBody>
          <a:bodyPr wrap="square" rtlCol="0">
            <a:spAutoFit/>
          </a:bodyPr>
          <a:lstStyle/>
          <a:p>
            <a:r>
              <a:rPr lang="en-US" dirty="0"/>
              <a:t>CNN of some sort</a:t>
            </a:r>
            <a:endParaRPr lang="en-GB" dirty="0"/>
          </a:p>
        </p:txBody>
      </p:sp>
      <p:sp>
        <p:nvSpPr>
          <p:cNvPr id="6" name="Content Placeholder 2">
            <a:extLst>
              <a:ext uri="{FF2B5EF4-FFF2-40B4-BE49-F238E27FC236}">
                <a16:creationId xmlns:a16="http://schemas.microsoft.com/office/drawing/2014/main" id="{4D32A1BD-1C7C-7A3A-7253-5794FE491C7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26592332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pPr marL="0" indent="0">
              <a:buNone/>
            </a:pPr>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t>Frequency-based embeddings</a:t>
            </a:r>
          </a:p>
          <a:p>
            <a:r>
              <a:rPr lang="en-GB" b="1" dirty="0"/>
              <a:t>Prediction-based embeddings</a:t>
            </a:r>
          </a:p>
        </p:txBody>
      </p:sp>
    </p:spTree>
    <p:extLst>
      <p:ext uri="{BB962C8B-B14F-4D97-AF65-F5344CB8AC3E}">
        <p14:creationId xmlns:p14="http://schemas.microsoft.com/office/powerpoint/2010/main" val="945824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C791-C659-474A-A201-BDA86238571C}"/>
              </a:ext>
            </a:extLst>
          </p:cNvPr>
          <p:cNvSpPr>
            <a:spLocks noGrp="1"/>
          </p:cNvSpPr>
          <p:nvPr>
            <p:ph type="title"/>
          </p:nvPr>
        </p:nvSpPr>
        <p:spPr/>
        <p:txBody>
          <a:bodyPr/>
          <a:lstStyle/>
          <a:p>
            <a:r>
              <a:rPr lang="en-US" dirty="0"/>
              <a:t>The embedding problem, in language</a:t>
            </a:r>
            <a:endParaRPr lang="en-GB" dirty="0"/>
          </a:p>
        </p:txBody>
      </p:sp>
      <p:sp>
        <p:nvSpPr>
          <p:cNvPr id="3" name="Content Placeholder 2">
            <a:extLst>
              <a:ext uri="{FF2B5EF4-FFF2-40B4-BE49-F238E27FC236}">
                <a16:creationId xmlns:a16="http://schemas.microsoft.com/office/drawing/2014/main" id="{20F9CA4A-578B-4D0C-8F9A-C1A5683CF1DE}"/>
              </a:ext>
            </a:extLst>
          </p:cNvPr>
          <p:cNvSpPr>
            <a:spLocks noGrp="1"/>
          </p:cNvSpPr>
          <p:nvPr>
            <p:ph idx="1"/>
          </p:nvPr>
        </p:nvSpPr>
        <p:spPr>
          <a:xfrm>
            <a:off x="838200" y="1825624"/>
            <a:ext cx="10515600" cy="5032375"/>
          </a:xfrm>
        </p:spPr>
        <p:txBody>
          <a:bodyPr>
            <a:normAutofit/>
          </a:bodyPr>
          <a:lstStyle/>
          <a:p>
            <a:r>
              <a:rPr lang="en-US" dirty="0"/>
              <a:t>We cannot really decide the embedding manually… Neither can we come up with an expert system for word embedding.</a:t>
            </a:r>
          </a:p>
          <a:p>
            <a:r>
              <a:rPr lang="en-GB" b="1" dirty="0"/>
              <a:t>And what do we do, when something like that happens?</a:t>
            </a:r>
          </a:p>
          <a:p>
            <a:r>
              <a:rPr lang="en-GB" b="1" dirty="0">
                <a:solidFill>
                  <a:srgbClr val="00B050"/>
                </a:solidFill>
              </a:rPr>
              <a:t>AS USUAL, LET AN AI FIGURE IT OUT FOR US!</a:t>
            </a:r>
          </a:p>
          <a:p>
            <a:pPr marL="0" indent="0">
              <a:buNone/>
            </a:pPr>
            <a:endParaRPr lang="en-GB" b="1" dirty="0"/>
          </a:p>
          <a:p>
            <a:pPr marL="0" indent="0">
              <a:buNone/>
            </a:pPr>
            <a:r>
              <a:rPr lang="en-GB" dirty="0"/>
              <a:t>Two possible approaches:</a:t>
            </a:r>
          </a:p>
          <a:p>
            <a:r>
              <a:rPr lang="en-GB" b="1" dirty="0">
                <a:solidFill>
                  <a:schemeClr val="accent3"/>
                </a:solidFill>
              </a:rPr>
              <a:t>Frequency-based embeddings (nowadays, we do not really use those anymore, but feel free to have a look at TF-IDF and consorts)</a:t>
            </a:r>
          </a:p>
          <a:p>
            <a:r>
              <a:rPr lang="en-GB" b="1" dirty="0"/>
              <a:t>Prediction-based embeddings</a:t>
            </a:r>
            <a:br>
              <a:rPr lang="en-GB" b="1" dirty="0"/>
            </a:br>
            <a:r>
              <a:rPr lang="en-GB" b="1" dirty="0"/>
              <a:t>(Let us get started with Continuous Bag of Words and Skip-Gram)</a:t>
            </a:r>
          </a:p>
        </p:txBody>
      </p:sp>
    </p:spTree>
    <p:extLst>
      <p:ext uri="{BB962C8B-B14F-4D97-AF65-F5344CB8AC3E}">
        <p14:creationId xmlns:p14="http://schemas.microsoft.com/office/powerpoint/2010/main" val="1939865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456D2-7257-4DEC-87D7-DAFF8CD7767D}"/>
              </a:ext>
            </a:extLst>
          </p:cNvPr>
          <p:cNvSpPr>
            <a:spLocks noGrp="1"/>
          </p:cNvSpPr>
          <p:nvPr>
            <p:ph type="title"/>
          </p:nvPr>
        </p:nvSpPr>
        <p:spPr/>
        <p:txBody>
          <a:bodyPr/>
          <a:lstStyle/>
          <a:p>
            <a:r>
              <a:rPr lang="en-US" dirty="0"/>
              <a:t>How to generate an embedding with AI?</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0127C92-A467-4974-99C5-861856C894CE}"/>
                  </a:ext>
                </a:extLst>
              </p:cNvPr>
              <p:cNvSpPr>
                <a:spLocks noGrp="1"/>
              </p:cNvSpPr>
              <p:nvPr>
                <p:ph idx="1"/>
              </p:nvPr>
            </p:nvSpPr>
            <p:spPr>
              <a:xfrm>
                <a:off x="838200" y="1825624"/>
                <a:ext cx="10515600" cy="5032375"/>
              </a:xfrm>
            </p:spPr>
            <p:txBody>
              <a:bodyPr/>
              <a:lstStyle/>
              <a:p>
                <a:r>
                  <a:rPr lang="en-US" dirty="0"/>
                  <a:t>Train a Neural Network for some meaningful (whatever actually!) task over a dataset of words and sentences.</a:t>
                </a:r>
              </a:p>
              <a:p>
                <a:r>
                  <a:rPr lang="en-US" b="1" dirty="0"/>
                  <a:t>Use one of the hidden layers for feature representation.</a:t>
                </a:r>
              </a:p>
              <a:p>
                <a:pPr lvl="1"/>
                <a:r>
                  <a:rPr lang="en-US" dirty="0"/>
                  <a:t>Take a word </a:t>
                </a:r>
                <a14:m>
                  <m:oMath xmlns:m="http://schemas.openxmlformats.org/officeDocument/2006/math">
                    <m:r>
                      <a:rPr lang="en-US" i="1" dirty="0" smtClean="0">
                        <a:latin typeface="Cambria Math" panose="02040503050406030204" pitchFamily="18" charset="0"/>
                      </a:rPr>
                      <m:t>𝑤</m:t>
                    </m:r>
                  </m:oMath>
                </a14:m>
                <a:r>
                  <a:rPr lang="en-US" dirty="0"/>
                  <a:t> and produce a first (bad) embedding, by computing its corresponding one-hot vector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oMath>
                </a14:m>
                <a:r>
                  <a:rPr lang="en-GB" dirty="0"/>
                  <a:t>, as described earlier.</a:t>
                </a:r>
              </a:p>
              <a:p>
                <a:pPr lvl="1"/>
                <a:r>
                  <a:rPr lang="en-GB" dirty="0"/>
                  <a:t>Input the corresponding one-hot vector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𝑤</m:t>
                    </m:r>
                    <m:r>
                      <a:rPr lang="en-US" i="1">
                        <a:latin typeface="Cambria Math" panose="02040503050406030204" pitchFamily="18" charset="0"/>
                      </a:rPr>
                      <m:t>)</m:t>
                    </m:r>
                  </m:oMath>
                </a14:m>
                <a:r>
                  <a:rPr lang="en-GB" dirty="0"/>
                  <a:t> into the trained NN and obtain a “better” embedding representation, in the form of the feature vector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𝑤</m:t>
                    </m:r>
                    <m:r>
                      <a:rPr lang="en-GB" i="1" dirty="0" smtClean="0">
                        <a:latin typeface="Cambria Math" panose="02040503050406030204" pitchFamily="18" charset="0"/>
                      </a:rPr>
                      <m:t>)</m:t>
                    </m:r>
                  </m:oMath>
                </a14:m>
                <a:r>
                  <a:rPr lang="en-GB" dirty="0"/>
                  <a:t> computed by the NN.</a:t>
                </a:r>
              </a:p>
              <a:p>
                <a:pPr lvl="1"/>
                <a:r>
                  <a:rPr lang="en-GB" dirty="0"/>
                  <a:t>Then, usually, </a:t>
                </a:r>
                <a14:m>
                  <m:oMath xmlns:m="http://schemas.openxmlformats.org/officeDocument/2006/math">
                    <m:d>
                      <m:dPr>
                        <m:begChr m:val="⟨"/>
                        <m:endChr m:val="⟩"/>
                        <m:ctrlPr>
                          <a:rPr lang="en-GB" i="1">
                            <a:latin typeface="Cambria Math" panose="02040503050406030204" pitchFamily="18" charset="0"/>
                          </a:rPr>
                        </m:ctrlPr>
                      </m:dPr>
                      <m:e>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e>
                        </m:d>
                        <m:r>
                          <a:rPr lang="en-US" i="1">
                            <a:latin typeface="Cambria Math" panose="02040503050406030204" pitchFamily="18" charset="0"/>
                          </a:rPr>
                          <m:t>, </m:t>
                        </m:r>
                        <m:r>
                          <a:rPr lang="en-US" i="1">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e>
                        </m:d>
                      </m:e>
                    </m:d>
                    <m:r>
                      <a:rPr lang="en-US" b="0" i="1" smtClean="0">
                        <a:latin typeface="Cambria Math" panose="02040503050406030204" pitchFamily="18" charset="0"/>
                      </a:rPr>
                      <m:t>≠0</m:t>
                    </m:r>
                  </m:oMath>
                </a14:m>
                <a:r>
                  <a:rPr lang="en-GB" dirty="0"/>
                  <a:t>, even if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𝑗</m:t>
                        </m:r>
                      </m:sub>
                    </m:sSub>
                  </m:oMath>
                </a14:m>
                <a:r>
                  <a:rPr lang="en-GB" dirty="0"/>
                  <a:t>.</a:t>
                </a:r>
              </a:p>
              <a:p>
                <a:pPr lvl="1"/>
                <a:r>
                  <a:rPr lang="en-GB" dirty="0"/>
                  <a:t>And similar words will have similar embeddings and a positive inner product, compared to unrelated pairs of words.</a:t>
                </a:r>
              </a:p>
            </p:txBody>
          </p:sp>
        </mc:Choice>
        <mc:Fallback>
          <p:sp>
            <p:nvSpPr>
              <p:cNvPr id="3" name="Content Placeholder 2">
                <a:extLst>
                  <a:ext uri="{FF2B5EF4-FFF2-40B4-BE49-F238E27FC236}">
                    <a16:creationId xmlns:a16="http://schemas.microsoft.com/office/drawing/2014/main" id="{F0127C92-A467-4974-99C5-861856C894C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275"/>
                </a:stretch>
              </a:blipFill>
            </p:spPr>
            <p:txBody>
              <a:bodyPr/>
              <a:lstStyle/>
              <a:p>
                <a:r>
                  <a:rPr lang="en-SG">
                    <a:noFill/>
                  </a:rPr>
                  <a:t> </a:t>
                </a:r>
              </a:p>
            </p:txBody>
          </p:sp>
        </mc:Fallback>
      </mc:AlternateContent>
    </p:spTree>
    <p:extLst>
      <p:ext uri="{BB962C8B-B14F-4D97-AF65-F5344CB8AC3E}">
        <p14:creationId xmlns:p14="http://schemas.microsoft.com/office/powerpoint/2010/main" val="249436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638800" cy="5032375"/>
              </a:xfrm>
            </p:spPr>
            <p:txBody>
              <a:bodyPr>
                <a:normAutofit/>
              </a:bodyPr>
              <a:lstStyle/>
              <a:p>
                <a:pPr marL="0" indent="0">
                  <a:buNone/>
                </a:pPr>
                <a:r>
                  <a:rPr lang="en-US" b="1" dirty="0"/>
                  <a:t>Definition (</a:t>
                </a:r>
                <a:r>
                  <a:rPr lang="en-US" b="1" dirty="0" err="1">
                    <a:solidFill>
                      <a:srgbClr val="00B050"/>
                    </a:solidFill>
                  </a:rPr>
                  <a:t>CBoW</a:t>
                </a:r>
                <a:r>
                  <a:rPr lang="en-US" b="1" dirty="0"/>
                  <a:t>):</a:t>
                </a:r>
              </a:p>
              <a:p>
                <a:pPr marL="0" indent="0">
                  <a:buNone/>
                </a:pPr>
                <a:r>
                  <a:rPr lang="en-US" b="1" dirty="0" err="1">
                    <a:solidFill>
                      <a:srgbClr val="00B050"/>
                    </a:solidFill>
                  </a:rPr>
                  <a:t>CBoW</a:t>
                </a:r>
                <a:r>
                  <a:rPr lang="en-US" dirty="0"/>
                  <a:t> (introduced in [Mikolov2013]) is a first feature representation model, which can be used for word embedding.</a:t>
                </a:r>
              </a:p>
              <a:p>
                <a:pPr marL="0" indent="0">
                  <a:buNone/>
                </a:pPr>
                <a:r>
                  <a:rPr lang="en-US" dirty="0"/>
                  <a:t>Using a large text corpus for training, it attempts to learn how to predict the word in the middle (with index </a:t>
                </a:r>
                <a14:m>
                  <m:oMath xmlns:m="http://schemas.openxmlformats.org/officeDocument/2006/math">
                    <m:r>
                      <a:rPr lang="en-US" i="1" dirty="0" smtClean="0">
                        <a:latin typeface="Cambria Math" panose="02040503050406030204" pitchFamily="18" charset="0"/>
                      </a:rPr>
                      <m:t>𝑘</m:t>
                    </m:r>
                  </m:oMath>
                </a14:m>
                <a:r>
                  <a:rPr lang="en-US" dirty="0"/>
                  <a:t>) of a sequence of </a:t>
                </a:r>
                <a14:m>
                  <m:oMath xmlns:m="http://schemas.openxmlformats.org/officeDocument/2006/math">
                    <m:r>
                      <a:rPr lang="en-US" i="1" dirty="0" smtClean="0">
                        <a:latin typeface="Cambria Math" panose="02040503050406030204" pitchFamily="18" charset="0"/>
                      </a:rPr>
                      <m:t>2</m:t>
                    </m:r>
                    <m:r>
                      <a:rPr lang="en-US" i="1" dirty="0" smtClean="0">
                        <a:latin typeface="Cambria Math" panose="02040503050406030204" pitchFamily="18" charset="0"/>
                      </a:rPr>
                      <m:t>𝑘</m:t>
                    </m:r>
                    <m:r>
                      <a:rPr lang="en-US" i="1" dirty="0" smtClean="0">
                        <a:latin typeface="Cambria Math" panose="02040503050406030204" pitchFamily="18" charset="0"/>
                      </a:rPr>
                      <m:t>+1 </m:t>
                    </m:r>
                  </m:oMath>
                </a14:m>
                <a:r>
                  <a:rPr lang="en-US" dirty="0"/>
                  <a:t>words.</a:t>
                </a:r>
              </a:p>
              <a:p>
                <a:pPr marL="0" indent="0">
                  <a:buNone/>
                </a:pPr>
                <a:r>
                  <a:rPr lang="en-US" dirty="0"/>
                  <a:t>Here, </a:t>
                </a:r>
                <a14:m>
                  <m:oMath xmlns:m="http://schemas.openxmlformats.org/officeDocument/2006/math">
                    <m:r>
                      <a:rPr lang="en-US" i="1" dirty="0" smtClean="0">
                        <a:latin typeface="Cambria Math" panose="02040503050406030204" pitchFamily="18" charset="0"/>
                      </a:rPr>
                      <m:t>𝑘</m:t>
                    </m:r>
                  </m:oMath>
                </a14:m>
                <a:r>
                  <a:rPr lang="en-US" dirty="0"/>
                  <a:t> is called the </a:t>
                </a:r>
                <a:r>
                  <a:rPr lang="en-US" b="1" dirty="0"/>
                  <a:t>span</a:t>
                </a:r>
                <a:r>
                  <a:rPr lang="en-US" dirty="0"/>
                  <a:t> of the language model.</a:t>
                </a:r>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638800" cy="5032375"/>
              </a:xfrm>
              <a:blipFill>
                <a:blip r:embed="rId2"/>
                <a:stretch>
                  <a:fillRect l="-2270" t="-1937" r="-2378"/>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5F765F25-8BAC-5250-BDD5-DD649D64BD57}"/>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05352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53E43150-8341-483D-7B17-CD46FA3CA8FE}"/>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117" name="TextBox 116">
                <a:extLst>
                  <a:ext uri="{FF2B5EF4-FFF2-40B4-BE49-F238E27FC236}">
                    <a16:creationId xmlns:a16="http://schemas.microsoft.com/office/drawing/2014/main" id="{53E43150-8341-483D-7B17-CD46FA3CA8FE}"/>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9E558E2-22F5-30C6-24FE-3EDE413ED2F6}"/>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18" name="TextBox 117">
                <a:extLst>
                  <a:ext uri="{FF2B5EF4-FFF2-40B4-BE49-F238E27FC236}">
                    <a16:creationId xmlns:a16="http://schemas.microsoft.com/office/drawing/2014/main" id="{A9E558E2-22F5-30C6-24FE-3EDE413ED2F6}"/>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8FD9052-B65A-27DD-DCD1-C019C27AC0BB}"/>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19" name="TextBox 118">
                <a:extLst>
                  <a:ext uri="{FF2B5EF4-FFF2-40B4-BE49-F238E27FC236}">
                    <a16:creationId xmlns:a16="http://schemas.microsoft.com/office/drawing/2014/main" id="{88FD9052-B65A-27DD-DCD1-C019C27AC0BB}"/>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18911FAC-95E9-0FAB-5710-9BB4000A2C05}"/>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20" name="TextBox 119">
                <a:extLst>
                  <a:ext uri="{FF2B5EF4-FFF2-40B4-BE49-F238E27FC236}">
                    <a16:creationId xmlns:a16="http://schemas.microsoft.com/office/drawing/2014/main" id="{18911FAC-95E9-0FAB-5710-9BB4000A2C05}"/>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1" name="Rectangle 120">
                <a:extLst>
                  <a:ext uri="{FF2B5EF4-FFF2-40B4-BE49-F238E27FC236}">
                    <a16:creationId xmlns:a16="http://schemas.microsoft.com/office/drawing/2014/main" id="{F700E8F1-71A4-A6DD-895F-7B0A08BEBA9F}"/>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21" name="Rectangle 120">
                <a:extLst>
                  <a:ext uri="{FF2B5EF4-FFF2-40B4-BE49-F238E27FC236}">
                    <a16:creationId xmlns:a16="http://schemas.microsoft.com/office/drawing/2014/main" id="{F700E8F1-71A4-A6DD-895F-7B0A08BEBA9F}"/>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4"/>
                <a:stretch>
                  <a:fillRect r="-290"/>
                </a:stretch>
              </a:blipFill>
              <a:ln w="38100">
                <a:solidFill>
                  <a:srgbClr val="FF0000"/>
                </a:solidFill>
              </a:ln>
            </p:spPr>
            <p:txBody>
              <a:bodyPr/>
              <a:lstStyle/>
              <a:p>
                <a:r>
                  <a:rPr lang="en-SG">
                    <a:noFill/>
                  </a:rPr>
                  <a:t> </a:t>
                </a:r>
              </a:p>
            </p:txBody>
          </p:sp>
        </mc:Fallback>
      </mc:AlternateContent>
      <p:sp>
        <p:nvSpPr>
          <p:cNvPr id="122" name="Rectangle 121">
            <a:extLst>
              <a:ext uri="{FF2B5EF4-FFF2-40B4-BE49-F238E27FC236}">
                <a16:creationId xmlns:a16="http://schemas.microsoft.com/office/drawing/2014/main" id="{441818DE-5BC3-0782-9DFC-172EBC5379EA}"/>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3" name="Oval 122">
            <a:extLst>
              <a:ext uri="{FF2B5EF4-FFF2-40B4-BE49-F238E27FC236}">
                <a16:creationId xmlns:a16="http://schemas.microsoft.com/office/drawing/2014/main" id="{D275C86F-4EDD-2EC0-34C9-BD3A8793E7D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4" name="Oval 123">
            <a:extLst>
              <a:ext uri="{FF2B5EF4-FFF2-40B4-BE49-F238E27FC236}">
                <a16:creationId xmlns:a16="http://schemas.microsoft.com/office/drawing/2014/main" id="{0964E082-7A67-1D49-98D8-D5FDED6E19A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5" name="TextBox 124">
            <a:extLst>
              <a:ext uri="{FF2B5EF4-FFF2-40B4-BE49-F238E27FC236}">
                <a16:creationId xmlns:a16="http://schemas.microsoft.com/office/drawing/2014/main" id="{63BA14B3-F87D-0B17-59B5-58161846D99B}"/>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26" name="Oval 125">
            <a:extLst>
              <a:ext uri="{FF2B5EF4-FFF2-40B4-BE49-F238E27FC236}">
                <a16:creationId xmlns:a16="http://schemas.microsoft.com/office/drawing/2014/main" id="{664348D0-1F45-7BDB-B9D7-64748EC215BA}"/>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7" name="Oval 126">
            <a:extLst>
              <a:ext uri="{FF2B5EF4-FFF2-40B4-BE49-F238E27FC236}">
                <a16:creationId xmlns:a16="http://schemas.microsoft.com/office/drawing/2014/main" id="{56E15805-B6C9-E858-8639-13F94F663570}"/>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28" name="TextBox 127">
                <a:extLst>
                  <a:ext uri="{FF2B5EF4-FFF2-40B4-BE49-F238E27FC236}">
                    <a16:creationId xmlns:a16="http://schemas.microsoft.com/office/drawing/2014/main" id="{2EDBAB0A-6B03-8C1A-9821-0E9CAC3CF78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28" name="TextBox 127">
                <a:extLst>
                  <a:ext uri="{FF2B5EF4-FFF2-40B4-BE49-F238E27FC236}">
                    <a16:creationId xmlns:a16="http://schemas.microsoft.com/office/drawing/2014/main" id="{2EDBAB0A-6B03-8C1A-9821-0E9CAC3CF78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29" name="Straight Arrow Connector 128">
            <a:extLst>
              <a:ext uri="{FF2B5EF4-FFF2-40B4-BE49-F238E27FC236}">
                <a16:creationId xmlns:a16="http://schemas.microsoft.com/office/drawing/2014/main" id="{45F670F0-1D2E-62A3-67FE-CC0379C1CEE5}"/>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8179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a:t>
            </a:r>
            <a:r>
              <a:rPr lang="en-US" b="1" dirty="0">
                <a:solidFill>
                  <a:srgbClr val="00B050"/>
                </a:solidFill>
              </a:rPr>
              <a:t>I have </a:t>
            </a:r>
            <a:r>
              <a:rPr lang="en-US" b="1" dirty="0">
                <a:solidFill>
                  <a:srgbClr val="7030A0"/>
                </a:solidFill>
              </a:rPr>
              <a:t>a</a:t>
            </a:r>
            <a:r>
              <a:rPr lang="en-US" b="1" dirty="0">
                <a:solidFill>
                  <a:srgbClr val="00B050"/>
                </a:solidFill>
              </a:rPr>
              <a:t> dream that</a:t>
            </a:r>
            <a:r>
              <a:rPr lang="en-US" b="1" dirty="0"/>
              <a:t> </a:t>
            </a:r>
            <a:r>
              <a:rPr lang="en-US" dirty="0"/>
              <a:t>one 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8088711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lstStyle/>
          <a:p>
            <a:r>
              <a:rPr lang="en-US" dirty="0"/>
              <a:t>Consider the text: “I</a:t>
            </a:r>
            <a:r>
              <a:rPr lang="en-US" dirty="0">
                <a:solidFill>
                  <a:srgbClr val="00B050"/>
                </a:solidFill>
              </a:rPr>
              <a:t> </a:t>
            </a:r>
            <a:r>
              <a:rPr lang="en-US" b="1" dirty="0">
                <a:solidFill>
                  <a:srgbClr val="00B050"/>
                </a:solidFill>
              </a:rPr>
              <a:t>have a </a:t>
            </a:r>
            <a:r>
              <a:rPr lang="en-US" b="1" dirty="0">
                <a:solidFill>
                  <a:srgbClr val="7030A0"/>
                </a:solidFill>
              </a:rPr>
              <a:t>dream</a:t>
            </a:r>
            <a:r>
              <a:rPr lang="en-US" b="1" dirty="0">
                <a:solidFill>
                  <a:srgbClr val="00B050"/>
                </a:solidFill>
              </a:rPr>
              <a:t> that</a:t>
            </a:r>
            <a:r>
              <a:rPr lang="en-US" b="1" dirty="0"/>
              <a:t> </a:t>
            </a:r>
            <a:r>
              <a:rPr lang="en-US" b="1" dirty="0">
                <a:solidFill>
                  <a:srgbClr val="00B050"/>
                </a:solidFill>
              </a:rPr>
              <a:t>one</a:t>
            </a:r>
            <a:r>
              <a:rPr lang="en-US" b="1" dirty="0"/>
              <a:t> </a:t>
            </a:r>
            <a:r>
              <a:rPr lang="en-US" dirty="0"/>
              <a:t>day this nation will rise up and live out the true meaning of its creed: We hold these truths to be self-evident, that all men are created equal. I have a dream that one day on the red hills of Georgia, the sons of former slaves and the sons of former slave 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31963898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181600" cy="5032375"/>
          </a:xfrm>
        </p:spPr>
        <p:txBody>
          <a:bodyPr>
            <a:normAutofit/>
          </a:bodyPr>
          <a:lstStyle/>
          <a:p>
            <a:r>
              <a:rPr lang="en-US" dirty="0"/>
              <a:t>Consider the text: “I have a dream that one day this nation will rise up and live out the true meaning of its creed: We hold these truths to be self-evident, that all men are created equal. I have a dream that one day on the red hills of Georgia, the sons of former slaves and </a:t>
            </a:r>
            <a:r>
              <a:rPr lang="en-US" b="1" dirty="0">
                <a:solidFill>
                  <a:srgbClr val="00B050"/>
                </a:solidFill>
              </a:rPr>
              <a:t>the sons </a:t>
            </a:r>
            <a:r>
              <a:rPr lang="en-US" b="1" dirty="0">
                <a:solidFill>
                  <a:srgbClr val="7030A0"/>
                </a:solidFill>
              </a:rPr>
              <a:t>of</a:t>
            </a:r>
            <a:r>
              <a:rPr lang="en-US" b="1" dirty="0">
                <a:solidFill>
                  <a:srgbClr val="00B050"/>
                </a:solidFill>
              </a:rPr>
              <a:t> former slave</a:t>
            </a:r>
            <a:r>
              <a:rPr lang="en-US" dirty="0">
                <a:solidFill>
                  <a:srgbClr val="00B050"/>
                </a:solidFill>
              </a:rPr>
              <a:t> </a:t>
            </a:r>
            <a:r>
              <a:rPr lang="en-US" dirty="0"/>
              <a:t>owners will be able to sit down together at the table of brotherhood.”</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6405373-B692-4F45-A52E-798519B259BF}"/>
                  </a:ext>
                </a:extLst>
              </p:cNvPr>
              <p:cNvSpPr>
                <a:spLocks noGrp="1"/>
              </p:cNvSpPr>
              <p:nvPr>
                <p:ph sz="half" idx="2"/>
              </p:nvPr>
            </p:nvSpPr>
            <p:spPr>
              <a:xfrm>
                <a:off x="6172199" y="1825625"/>
                <a:ext cx="6019801" cy="5032374"/>
              </a:xfrm>
            </p:spPr>
            <p:txBody>
              <a:bodyPr>
                <a:normAutofit/>
              </a:bodyPr>
              <a:lstStyle/>
              <a:p>
                <a:pPr marL="0" indent="0">
                  <a:buNone/>
                </a:pPr>
                <a:r>
                  <a:rPr lang="en-US" dirty="0"/>
                  <a:t>0. We will use a sliding window, with e.g. size </a:t>
                </a:r>
                <a14:m>
                  <m:oMath xmlns:m="http://schemas.openxmlformats.org/officeDocument/2006/math">
                    <m:r>
                      <a:rPr lang="en-US" i="1" dirty="0">
                        <a:latin typeface="Cambria Math" panose="02040503050406030204" pitchFamily="18" charset="0"/>
                      </a:rPr>
                      <m:t>𝑘</m:t>
                    </m:r>
                    <m:r>
                      <a:rPr lang="en-US" i="1" dirty="0">
                        <a:latin typeface="Cambria Math" panose="02040503050406030204" pitchFamily="18" charset="0"/>
                      </a:rPr>
                      <m:t>=2</m:t>
                    </m:r>
                  </m:oMath>
                </a14:m>
                <a:r>
                  <a:rPr lang="en-US" dirty="0"/>
                  <a:t>, to generate pairs of </a:t>
                </a:r>
                <a14:m>
                  <m:oMath xmlns:m="http://schemas.openxmlformats.org/officeDocument/2006/math">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 </m:t>
                    </m:r>
                  </m:oMath>
                </a14:m>
                <a:r>
                  <a:rPr lang="en-US" dirty="0"/>
                  <a:t>values to train our </a:t>
                </a:r>
                <a:r>
                  <a:rPr lang="en-US" dirty="0" err="1"/>
                  <a:t>CBoW</a:t>
                </a:r>
                <a:r>
                  <a:rPr lang="en-US" dirty="0"/>
                  <a:t> 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𝐼</m:t>
                          </m:r>
                          <m:r>
                            <a:rPr lang="en-US" i="1">
                              <a:latin typeface="Cambria Math" panose="02040503050406030204" pitchFamily="18" charset="0"/>
                            </a:rPr>
                            <m:t>, </m:t>
                          </m:r>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𝑑𝑟𝑒𝑎𝑚</m:t>
                          </m:r>
                          <m:r>
                            <a:rPr lang="en-US" i="1">
                              <a:latin typeface="Cambria Math" panose="02040503050406030204" pitchFamily="18" charset="0"/>
                            </a:rPr>
                            <m:t>, </m:t>
                          </m:r>
                          <m:r>
                            <a:rPr lang="en-US" i="1">
                              <a:latin typeface="Cambria Math" panose="02040503050406030204" pitchFamily="18" charset="0"/>
                            </a:rPr>
                            <m:t>𝑡h𝑎𝑡</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𝑎</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h𝑎𝑣𝑒</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 </m:t>
                          </m:r>
                          <m:r>
                            <a:rPr lang="en-US" i="1">
                              <a:latin typeface="Cambria Math" panose="02040503050406030204" pitchFamily="18" charset="0"/>
                            </a:rPr>
                            <m:t>𝑡h𝑎𝑡</m:t>
                          </m:r>
                          <m:r>
                            <a:rPr lang="en-US" i="1">
                              <a:latin typeface="Cambria Math" panose="02040503050406030204" pitchFamily="18" charset="0"/>
                            </a:rPr>
                            <m:t>,</m:t>
                          </m:r>
                          <m:r>
                            <a:rPr lang="en-US" i="1">
                              <a:latin typeface="Cambria Math" panose="02040503050406030204" pitchFamily="18" charset="0"/>
                            </a:rPr>
                            <m:t>𝑜𝑛𝑒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𝑑𝑟𝑒𝑎𝑚</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72</m:t>
                          </m:r>
                        </m:sub>
                      </m:sSub>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𝑠𝑜𝑛𝑠</m:t>
                          </m:r>
                          <m:r>
                            <a:rPr lang="en-US" i="1">
                              <a:latin typeface="Cambria Math" panose="02040503050406030204" pitchFamily="18" charset="0"/>
                            </a:rPr>
                            <m:t>, </m:t>
                          </m:r>
                          <m:r>
                            <a:rPr lang="en-US" i="1">
                              <a:latin typeface="Cambria Math" panose="02040503050406030204" pitchFamily="18" charset="0"/>
                            </a:rPr>
                            <m:t>𝑓𝑜𝑟𝑚𝑒𝑟</m:t>
                          </m:r>
                          <m:r>
                            <a:rPr lang="en-US" i="1">
                              <a:latin typeface="Cambria Math" panose="02040503050406030204" pitchFamily="18" charset="0"/>
                            </a:rPr>
                            <m:t>, </m:t>
                          </m:r>
                          <m:r>
                            <a:rPr lang="en-US" i="1">
                              <a:latin typeface="Cambria Math" panose="02040503050406030204" pitchFamily="18" charset="0"/>
                            </a:rPr>
                            <m:t>𝑠𝑙𝑎𝑣𝑒</m:t>
                          </m:r>
                        </m:e>
                      </m:d>
                      <m:r>
                        <a:rPr lang="en-US" i="1">
                          <a:latin typeface="Cambria Math" panose="02040503050406030204" pitchFamily="18" charset="0"/>
                        </a:rPr>
                        <m:t>, </m:t>
                      </m:r>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b="0" i="1" smtClean="0">
                              <a:latin typeface="Cambria Math" panose="02040503050406030204" pitchFamily="18" charset="0"/>
                            </a:rPr>
                            <m:t>72</m:t>
                          </m:r>
                        </m:sub>
                      </m:sSub>
                      <m:r>
                        <a:rPr lang="en-US" i="1">
                          <a:latin typeface="Cambria Math" panose="02040503050406030204" pitchFamily="18" charset="0"/>
                        </a:rPr>
                        <m:t>=</m:t>
                      </m:r>
                      <m:r>
                        <a:rPr lang="en-US" i="1">
                          <a:latin typeface="Cambria Math" panose="02040503050406030204" pitchFamily="18" charset="0"/>
                        </a:rPr>
                        <m:t>𝑜𝑓</m:t>
                      </m:r>
                    </m:oMath>
                  </m:oMathPara>
                </a14:m>
                <a:endParaRPr lang="en-US" dirty="0"/>
              </a:p>
            </p:txBody>
          </p:sp>
        </mc:Choice>
        <mc:Fallback xmlns="">
          <p:sp>
            <p:nvSpPr>
              <p:cNvPr id="5" name="Content Placeholder 4">
                <a:extLst>
                  <a:ext uri="{FF2B5EF4-FFF2-40B4-BE49-F238E27FC236}">
                    <a16:creationId xmlns:a16="http://schemas.microsoft.com/office/drawing/2014/main" id="{86405373-B692-4F45-A52E-798519B259BF}"/>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2"/>
                <a:stretch>
                  <a:fillRect l="-2024" t="-1937"/>
                </a:stretch>
              </a:blipFill>
            </p:spPr>
            <p:txBody>
              <a:bodyPr/>
              <a:lstStyle/>
              <a:p>
                <a:r>
                  <a:rPr lang="en-SG">
                    <a:noFill/>
                  </a:rPr>
                  <a:t> </a:t>
                </a:r>
              </a:p>
            </p:txBody>
          </p:sp>
        </mc:Fallback>
      </mc:AlternateContent>
    </p:spTree>
    <p:extLst>
      <p:ext uri="{BB962C8B-B14F-4D97-AF65-F5344CB8AC3E}">
        <p14:creationId xmlns:p14="http://schemas.microsoft.com/office/powerpoint/2010/main" val="1837395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A7DECBDB-AE41-402A-8384-975B405BF66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solidFill>
                      <a:schemeClr val="bg1"/>
                    </a:solidFill>
                  </a:rPr>
                  <a:t>Add one </a:t>
                </a:r>
                <a:r>
                  <a:rPr lang="en-GB" b="1" dirty="0">
                    <a:solidFill>
                      <a:schemeClr val="bg1"/>
                    </a:solidFill>
                  </a:rPr>
                  <a:t>embedding layer </a:t>
                </a:r>
                <a:r>
                  <a:rPr lang="en-GB" dirty="0">
                    <a:solidFill>
                      <a:schemeClr val="bg1"/>
                    </a:solidFill>
                  </a:rPr>
                  <a:t>with matrix </a:t>
                </a:r>
                <a14:m>
                  <m:oMath xmlns:m="http://schemas.openxmlformats.org/officeDocument/2006/math">
                    <m:r>
                      <m:rPr>
                        <m:sty m:val="p"/>
                      </m:rPr>
                      <a:rPr lang="en-US" i="1" dirty="0">
                        <a:solidFill>
                          <a:schemeClr val="bg1"/>
                        </a:solidFill>
                        <a:latin typeface="Cambria Math" panose="02040503050406030204" pitchFamily="18" charset="0"/>
                      </a:rPr>
                      <m:t>W</m:t>
                    </m:r>
                    <m:r>
                      <a:rPr lang="en-US" i="1" dirty="0">
                        <a:solidFill>
                          <a:schemeClr val="bg1"/>
                        </a:solidFill>
                        <a:latin typeface="Cambria Math" panose="02040503050406030204" pitchFamily="18" charset="0"/>
                      </a:rPr>
                      <m:t>∈</m:t>
                    </m:r>
                  </m:oMath>
                </a14:m>
                <a:r>
                  <a:rPr lang="en-US" dirty="0">
                    <a:solidFill>
                      <a:schemeClr val="bg1"/>
                    </a:solidFill>
                  </a:rPr>
                  <a:t> </a:t>
                </a:r>
                <a14:m>
                  <m:oMath xmlns:m="http://schemas.openxmlformats.org/officeDocument/2006/math">
                    <m:sSup>
                      <m:sSupPr>
                        <m:ctrlPr>
                          <a:rPr lang="en-US" i="1" dirty="0">
                            <a:solidFill>
                              <a:schemeClr val="bg1"/>
                            </a:solidFill>
                            <a:latin typeface="Cambria Math" panose="02040503050406030204" pitchFamily="18" charset="0"/>
                          </a:rPr>
                        </m:ctrlPr>
                      </m:sSupPr>
                      <m:e>
                        <m:r>
                          <a:rPr lang="en-US" i="1" dirty="0">
                            <a:solidFill>
                              <a:schemeClr val="bg1"/>
                            </a:solidFill>
                            <a:latin typeface="Cambria Math" panose="02040503050406030204" pitchFamily="18" charset="0"/>
                            <a:ea typeface="Cambria Math" panose="02040503050406030204" pitchFamily="18" charset="0"/>
                          </a:rPr>
                          <m:t>ℝ</m:t>
                        </m:r>
                      </m:e>
                      <m:sup>
                        <m:r>
                          <a:rPr lang="en-US" i="1" dirty="0">
                            <a:solidFill>
                              <a:schemeClr val="bg1"/>
                            </a:solidFill>
                            <a:latin typeface="Cambria Math" panose="02040503050406030204" pitchFamily="18" charset="0"/>
                            <a:ea typeface="Cambria Math" panose="02040503050406030204" pitchFamily="18" charset="0"/>
                          </a:rPr>
                          <m:t>𝐷</m:t>
                        </m:r>
                        <m:r>
                          <a:rPr lang="en-US" i="1" dirty="0">
                            <a:solidFill>
                              <a:schemeClr val="bg1"/>
                            </a:solidFill>
                            <a:latin typeface="Cambria Math" panose="02040503050406030204" pitchFamily="18" charset="0"/>
                            <a:ea typeface="Cambria Math" panose="02040503050406030204" pitchFamily="18" charset="0"/>
                          </a:rPr>
                          <m:t>×</m:t>
                        </m:r>
                        <m:d>
                          <m:dPr>
                            <m:begChr m:val="|"/>
                            <m:endChr m:val="|"/>
                            <m:ctrlPr>
                              <a:rPr lang="en-US" i="1" dirty="0">
                                <a:solidFill>
                                  <a:schemeClr val="bg1"/>
                                </a:solidFill>
                                <a:latin typeface="Cambria Math" panose="02040503050406030204" pitchFamily="18" charset="0"/>
                              </a:rPr>
                            </m:ctrlPr>
                          </m:dPr>
                          <m:e>
                            <m:r>
                              <a:rPr lang="en-US" i="1" dirty="0">
                                <a:solidFill>
                                  <a:schemeClr val="bg1"/>
                                </a:solidFill>
                                <a:latin typeface="Cambria Math" panose="02040503050406030204" pitchFamily="18" charset="0"/>
                              </a:rPr>
                              <m:t>𝑉</m:t>
                            </m:r>
                          </m:e>
                        </m:d>
                      </m:sup>
                    </m:sSup>
                  </m:oMath>
                </a14:m>
                <a:r>
                  <a:rPr lang="en-GB" dirty="0">
                    <a:solidFill>
                      <a:schemeClr val="bg1"/>
                    </a:solidFill>
                  </a:rPr>
                  <a:t>. Here, </a:t>
                </a:r>
                <a14:m>
                  <m:oMath xmlns:m="http://schemas.openxmlformats.org/officeDocument/2006/math">
                    <m:r>
                      <a:rPr lang="en-US" i="1">
                        <a:solidFill>
                          <a:schemeClr val="bg1"/>
                        </a:solidFill>
                        <a:latin typeface="Cambria Math" panose="02040503050406030204" pitchFamily="18" charset="0"/>
                      </a:rPr>
                      <m:t>𝐷</m:t>
                    </m:r>
                  </m:oMath>
                </a14:m>
                <a:r>
                  <a:rPr lang="en-GB" dirty="0">
                    <a:solidFill>
                      <a:schemeClr val="bg1"/>
                    </a:solidFill>
                  </a:rPr>
                  <a:t> denotes the size of the new word embedding and is often chosen such that </a:t>
                </a:r>
                <a14:m>
                  <m:oMath xmlns:m="http://schemas.openxmlformats.org/officeDocument/2006/math">
                    <m:r>
                      <a:rPr lang="en-US" i="1">
                        <a:solidFill>
                          <a:schemeClr val="bg1"/>
                        </a:solidFill>
                        <a:latin typeface="Cambria Math" panose="02040503050406030204" pitchFamily="18" charset="0"/>
                      </a:rPr>
                      <m:t>𝐷</m:t>
                    </m:r>
                    <m:r>
                      <a:rPr lang="en-US">
                        <a:solidFill>
                          <a:schemeClr val="bg1"/>
                        </a:solidFill>
                        <a:latin typeface="Cambria Math" panose="02040503050406030204" pitchFamily="18" charset="0"/>
                      </a:rPr>
                      <m:t>≪</m:t>
                    </m:r>
                    <m:d>
                      <m:dPr>
                        <m:begChr m:val="|"/>
                        <m:endChr m:val="|"/>
                        <m:ctrlPr>
                          <a:rPr lang="en-US" i="1">
                            <a:solidFill>
                              <a:schemeClr val="bg1"/>
                            </a:solidFill>
                            <a:latin typeface="Cambria Math" panose="02040503050406030204" pitchFamily="18" charset="0"/>
                          </a:rPr>
                        </m:ctrlPr>
                      </m:dPr>
                      <m:e>
                        <m:r>
                          <m:rPr>
                            <m:sty m:val="p"/>
                          </m:rPr>
                          <a:rPr lang="en-US">
                            <a:solidFill>
                              <a:schemeClr val="bg1"/>
                            </a:solidFill>
                            <a:latin typeface="Cambria Math" panose="02040503050406030204" pitchFamily="18" charset="0"/>
                          </a:rPr>
                          <m:t>V</m:t>
                        </m:r>
                      </m:e>
                    </m:d>
                  </m:oMath>
                </a14:m>
                <a:r>
                  <a:rPr lang="en-GB" dirty="0">
                    <a:solidFill>
                      <a:schemeClr val="bg1"/>
                    </a:solidFill>
                  </a:rPr>
                  <a:t>.</a:t>
                </a:r>
                <a:br>
                  <a:rPr lang="en-GB" dirty="0">
                    <a:solidFill>
                      <a:schemeClr val="bg1"/>
                    </a:solidFill>
                  </a:rPr>
                </a:br>
                <a:br>
                  <a:rPr lang="en-GB" dirty="0">
                    <a:solidFill>
                      <a:schemeClr val="bg1"/>
                    </a:solidFill>
                  </a:rPr>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xmlns="">
          <p:sp>
            <p:nvSpPr>
              <p:cNvPr id="8" name="Content Placeholder 3">
                <a:extLst>
                  <a:ext uri="{FF2B5EF4-FFF2-40B4-BE49-F238E27FC236}">
                    <a16:creationId xmlns:a16="http://schemas.microsoft.com/office/drawing/2014/main" id="{A7DECBDB-AE41-402A-8384-975B405BF66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D2B9752B-66B1-8CF5-046D-A16D4F011C0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420036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8"/>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9"/>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261D4F3-B962-DD7B-0DD8-F01F09F916AA}"/>
                  </a:ext>
                </a:extLst>
              </p:cNvPr>
              <p:cNvSpPr txBox="1"/>
              <p:nvPr/>
            </p:nvSpPr>
            <p:spPr>
              <a:xfrm>
                <a:off x="5720206" y="243346"/>
                <a:ext cx="5739774" cy="663451"/>
              </a:xfrm>
              <a:prstGeom prst="rect">
                <a:avLst/>
              </a:prstGeom>
              <a:noFill/>
            </p:spPr>
            <p:txBody>
              <a:bodyPr wrap="square" rtlCol="0">
                <a:spAutoFit/>
              </a:bodyPr>
              <a:lstStyle/>
              <a:p>
                <a:r>
                  <a:rPr lang="en-GB" b="1" dirty="0">
                    <a:solidFill>
                      <a:schemeClr val="accent2"/>
                    </a:solidFill>
                  </a:rPr>
                  <a:t>1. Start by using one-hot encoding on your </a:t>
                </a:r>
                <a14:m>
                  <m:oMath xmlns:m="http://schemas.openxmlformats.org/officeDocument/2006/math">
                    <m:r>
                      <a:rPr lang="en-GB" b="1" i="1" dirty="0" smtClean="0">
                        <a:solidFill>
                          <a:schemeClr val="accent2"/>
                        </a:solidFill>
                        <a:latin typeface="Cambria Math" panose="02040503050406030204" pitchFamily="18" charset="0"/>
                      </a:rPr>
                      <m:t>𝟐</m:t>
                    </m:r>
                    <m:r>
                      <a:rPr lang="en-GB" b="1" i="1" dirty="0" smtClean="0">
                        <a:solidFill>
                          <a:schemeClr val="accent2"/>
                        </a:solidFill>
                        <a:latin typeface="Cambria Math" panose="02040503050406030204" pitchFamily="18" charset="0"/>
                      </a:rPr>
                      <m:t>𝒌</m:t>
                    </m:r>
                  </m:oMath>
                </a14:m>
                <a:r>
                  <a:rPr lang="en-GB" b="1" dirty="0">
                    <a:solidFill>
                      <a:schemeClr val="accent2"/>
                    </a:solidFill>
                  </a:rPr>
                  <a:t> input words</a:t>
                </a:r>
              </a:p>
              <a:p>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with </a:t>
                </a:r>
                <a14:m>
                  <m:oMath xmlns:m="http://schemas.openxmlformats.org/officeDocument/2006/math">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being the dictionary size.</a:t>
                </a:r>
              </a:p>
            </p:txBody>
          </p:sp>
        </mc:Choice>
        <mc:Fallback xmlns="">
          <p:sp>
            <p:nvSpPr>
              <p:cNvPr id="2" name="TextBox 1">
                <a:extLst>
                  <a:ext uri="{FF2B5EF4-FFF2-40B4-BE49-F238E27FC236}">
                    <a16:creationId xmlns:a16="http://schemas.microsoft.com/office/drawing/2014/main" id="{8261D4F3-B962-DD7B-0DD8-F01F09F916AA}"/>
                  </a:ext>
                </a:extLst>
              </p:cNvPr>
              <p:cNvSpPr txBox="1">
                <a:spLocks noRot="1" noChangeAspect="1" noMove="1" noResize="1" noEditPoints="1" noAdjustHandles="1" noChangeArrowheads="1" noChangeShapeType="1" noTextEdit="1"/>
              </p:cNvSpPr>
              <p:nvPr/>
            </p:nvSpPr>
            <p:spPr>
              <a:xfrm>
                <a:off x="5720206" y="243346"/>
                <a:ext cx="5739774" cy="663451"/>
              </a:xfrm>
              <a:prstGeom prst="rect">
                <a:avLst/>
              </a:prstGeom>
              <a:blipFill>
                <a:blip r:embed="rId10"/>
                <a:stretch>
                  <a:fillRect l="-849" t="-5505" r="-637" b="-1376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38145BE6-7CD7-007F-A00E-43A6653EBB73}"/>
              </a:ext>
            </a:extLst>
          </p:cNvPr>
          <p:cNvSpPr/>
          <p:nvPr/>
        </p:nvSpPr>
        <p:spPr>
          <a:xfrm>
            <a:off x="2128603" y="222039"/>
            <a:ext cx="3597640" cy="347587"/>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24CBD62-6FB2-8A9C-9269-F642C4168C8B}"/>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8" name="TextBox 7">
                <a:extLst>
                  <a:ext uri="{FF2B5EF4-FFF2-40B4-BE49-F238E27FC236}">
                    <a16:creationId xmlns:a16="http://schemas.microsoft.com/office/drawing/2014/main" id="{724CBD62-6FB2-8A9C-9269-F642C4168C8B}"/>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4F2341C-8CA1-A9E2-AB18-68D2AA13C7A7}"/>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12" name="TextBox 11">
                <a:extLst>
                  <a:ext uri="{FF2B5EF4-FFF2-40B4-BE49-F238E27FC236}">
                    <a16:creationId xmlns:a16="http://schemas.microsoft.com/office/drawing/2014/main" id="{C4F2341C-8CA1-A9E2-AB18-68D2AA13C7A7}"/>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1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2998139-0340-7017-18E8-46DB0E7B9AF7}"/>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13" name="TextBox 12">
                <a:extLst>
                  <a:ext uri="{FF2B5EF4-FFF2-40B4-BE49-F238E27FC236}">
                    <a16:creationId xmlns:a16="http://schemas.microsoft.com/office/drawing/2014/main" id="{32998139-0340-7017-18E8-46DB0E7B9AF7}"/>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6187EE9-CC74-7645-CFA1-ECB735E64590}"/>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14" name="TextBox 13">
                <a:extLst>
                  <a:ext uri="{FF2B5EF4-FFF2-40B4-BE49-F238E27FC236}">
                    <a16:creationId xmlns:a16="http://schemas.microsoft.com/office/drawing/2014/main" id="{36187EE9-CC74-7645-CFA1-ECB735E64590}"/>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FADAA6C3-0717-DFA6-68EA-2E52256E831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16" name="Rectangle 15">
                <a:extLst>
                  <a:ext uri="{FF2B5EF4-FFF2-40B4-BE49-F238E27FC236}">
                    <a16:creationId xmlns:a16="http://schemas.microsoft.com/office/drawing/2014/main" id="{FADAA6C3-0717-DFA6-68EA-2E52256E831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17" name="Rectangle 16">
            <a:extLst>
              <a:ext uri="{FF2B5EF4-FFF2-40B4-BE49-F238E27FC236}">
                <a16:creationId xmlns:a16="http://schemas.microsoft.com/office/drawing/2014/main" id="{3670B1CA-7BAB-C03D-405F-90ACBAF8410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5" name="Oval 24">
            <a:extLst>
              <a:ext uri="{FF2B5EF4-FFF2-40B4-BE49-F238E27FC236}">
                <a16:creationId xmlns:a16="http://schemas.microsoft.com/office/drawing/2014/main" id="{1F8591F3-CF76-CEE1-6D66-0DDF785C5A58}"/>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6" name="Oval 25">
            <a:extLst>
              <a:ext uri="{FF2B5EF4-FFF2-40B4-BE49-F238E27FC236}">
                <a16:creationId xmlns:a16="http://schemas.microsoft.com/office/drawing/2014/main" id="{AD175D05-C3BF-D086-1F1B-003528981F13}"/>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6" name="TextBox 45">
            <a:extLst>
              <a:ext uri="{FF2B5EF4-FFF2-40B4-BE49-F238E27FC236}">
                <a16:creationId xmlns:a16="http://schemas.microsoft.com/office/drawing/2014/main" id="{3CF5C806-03B7-5D2C-2E67-93993119EBE1}"/>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51" name="Oval 50">
            <a:extLst>
              <a:ext uri="{FF2B5EF4-FFF2-40B4-BE49-F238E27FC236}">
                <a16:creationId xmlns:a16="http://schemas.microsoft.com/office/drawing/2014/main" id="{14B5FA66-3480-367A-0EC6-6A3F04D10697}"/>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3" name="Oval 52">
            <a:extLst>
              <a:ext uri="{FF2B5EF4-FFF2-40B4-BE49-F238E27FC236}">
                <a16:creationId xmlns:a16="http://schemas.microsoft.com/office/drawing/2014/main" id="{4C8A1271-C059-DEE0-5497-6F1740B72B24}"/>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2BDAAF9-9E0E-0BD1-E23C-6EFE1E3514A8}"/>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54" name="TextBox 53">
                <a:extLst>
                  <a:ext uri="{FF2B5EF4-FFF2-40B4-BE49-F238E27FC236}">
                    <a16:creationId xmlns:a16="http://schemas.microsoft.com/office/drawing/2014/main" id="{42BDAAF9-9E0E-0BD1-E23C-6EFE1E3514A8}"/>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69" name="Straight Arrow Connector 68">
            <a:extLst>
              <a:ext uri="{FF2B5EF4-FFF2-40B4-BE49-F238E27FC236}">
                <a16:creationId xmlns:a16="http://schemas.microsoft.com/office/drawing/2014/main" id="{DD7A2DF9-FA3D-3D1D-2938-EB79924FEA12}"/>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950DEBEE-5077-5070-2965-75604277DB04}"/>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71" name="TextBox 70">
                <a:extLst>
                  <a:ext uri="{FF2B5EF4-FFF2-40B4-BE49-F238E27FC236}">
                    <a16:creationId xmlns:a16="http://schemas.microsoft.com/office/drawing/2014/main" id="{950DEBEE-5077-5070-2965-75604277DB04}"/>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3662515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pic>
        <p:nvPicPr>
          <p:cNvPr id="5" name="Picture 4">
            <a:extLst>
              <a:ext uri="{FF2B5EF4-FFF2-40B4-BE49-F238E27FC236}">
                <a16:creationId xmlns:a16="http://schemas.microsoft.com/office/drawing/2014/main" id="{AE6698F4-A404-403B-841D-F578C703B5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1755" y="1409336"/>
            <a:ext cx="3829538" cy="287215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EFEB483-0CB6-4BA4-8500-9BB3114FD4FC}"/>
                  </a:ext>
                </a:extLst>
              </p:cNvPr>
              <p:cNvSpPr txBox="1"/>
              <p:nvPr/>
            </p:nvSpPr>
            <p:spPr>
              <a:xfrm>
                <a:off x="6877538" y="4587631"/>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 = </m:t>
                    </m:r>
                  </m:oMath>
                </a14:m>
                <a:r>
                  <a:rPr lang="en-US" dirty="0"/>
                  <a:t>list of successive values over days</a:t>
                </a:r>
              </a:p>
              <a:p>
                <a14:m>
                  <m:oMath xmlns:m="http://schemas.openxmlformats.org/officeDocument/2006/math">
                    <m:r>
                      <a:rPr lang="en-US" i="1" dirty="0">
                        <a:latin typeface="Cambria Math" panose="02040503050406030204" pitchFamily="18" charset="0"/>
                      </a:rPr>
                      <m:t>𝑥</m:t>
                    </m:r>
                    <m:r>
                      <a:rPr lang="en-US" i="1" dirty="0">
                        <a:latin typeface="Cambria Math" panose="02040503050406030204" pitchFamily="18" charset="0"/>
                      </a:rPr>
                      <m:t> =</m:t>
                    </m:r>
                  </m:oMath>
                </a14:m>
                <a:r>
                  <a:rPr lang="en-US" dirty="0"/>
                  <a:t> [8000, 7995, 8002, 8005, 8012, 8010, 8014, …]</a:t>
                </a:r>
                <a:endParaRPr lang="en-GB" dirty="0"/>
              </a:p>
            </p:txBody>
          </p:sp>
        </mc:Choice>
        <mc:Fallback xmlns="">
          <p:sp>
            <p:nvSpPr>
              <p:cNvPr id="6" name="TextBox 5">
                <a:extLst>
                  <a:ext uri="{FF2B5EF4-FFF2-40B4-BE49-F238E27FC236}">
                    <a16:creationId xmlns:a16="http://schemas.microsoft.com/office/drawing/2014/main" id="{DEFEB483-0CB6-4BA4-8500-9BB3114FD4FC}"/>
                  </a:ext>
                </a:extLst>
              </p:cNvPr>
              <p:cNvSpPr txBox="1">
                <a:spLocks noRot="1" noChangeAspect="1" noMove="1" noResize="1" noEditPoints="1" noAdjustHandles="1" noChangeArrowheads="1" noChangeShapeType="1" noTextEdit="1"/>
              </p:cNvSpPr>
              <p:nvPr/>
            </p:nvSpPr>
            <p:spPr>
              <a:xfrm>
                <a:off x="6877538" y="4587631"/>
                <a:ext cx="5181600" cy="646331"/>
              </a:xfrm>
              <a:prstGeom prst="rect">
                <a:avLst/>
              </a:prstGeom>
              <a:blipFill>
                <a:blip r:embed="rId3"/>
                <a:stretch>
                  <a:fillRect t="-5660" b="-1415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A30E408-6219-41F4-8665-D377B910CF10}"/>
                  </a:ext>
                </a:extLst>
              </p:cNvPr>
              <p:cNvSpPr txBox="1"/>
              <p:nvPr/>
            </p:nvSpPr>
            <p:spPr>
              <a:xfrm>
                <a:off x="6877538" y="6169709"/>
                <a:ext cx="5181600" cy="646331"/>
              </a:xfrm>
              <a:prstGeom prst="rect">
                <a:avLst/>
              </a:prstGeom>
              <a:noFill/>
            </p:spPr>
            <p:txBody>
              <a:bodyPr wrap="square" rtlCol="0">
                <a:spAutoFit/>
              </a:bodyPr>
              <a:lstStyle/>
              <a:p>
                <a14:m>
                  <m:oMath xmlns:m="http://schemas.openxmlformats.org/officeDocument/2006/math">
                    <m:r>
                      <a:rPr lang="en-US" b="0" i="1" dirty="0" smtClean="0">
                        <a:latin typeface="Cambria Math" panose="02040503050406030204" pitchFamily="18" charset="0"/>
                      </a:rPr>
                      <m:t>𝑦</m:t>
                    </m:r>
                    <m:r>
                      <a:rPr lang="en-US" i="1" dirty="0" smtClean="0">
                        <a:latin typeface="Cambria Math" panose="02040503050406030204" pitchFamily="18" charset="0"/>
                      </a:rPr>
                      <m:t> = </m:t>
                    </m:r>
                  </m:oMath>
                </a14:m>
                <a:r>
                  <a:rPr lang="en-US" dirty="0"/>
                  <a:t>next value for the list (i.e. market prediction)</a:t>
                </a:r>
              </a:p>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𝑦</m:t>
                      </m:r>
                      <m:r>
                        <a:rPr lang="en-US" i="1" dirty="0">
                          <a:latin typeface="Cambria Math" panose="02040503050406030204" pitchFamily="18" charset="0"/>
                        </a:rPr>
                        <m:t> =</m:t>
                      </m:r>
                      <m:r>
                        <a:rPr lang="en-US" b="0" i="1" dirty="0" smtClean="0">
                          <a:latin typeface="Cambria Math" panose="02040503050406030204" pitchFamily="18" charset="0"/>
                        </a:rPr>
                        <m:t>8020</m:t>
                      </m:r>
                    </m:oMath>
                  </m:oMathPara>
                </a14:m>
                <a:endParaRPr lang="en-GB" dirty="0"/>
              </a:p>
            </p:txBody>
          </p:sp>
        </mc:Choice>
        <mc:Fallback xmlns="">
          <p:sp>
            <p:nvSpPr>
              <p:cNvPr id="9" name="TextBox 8">
                <a:extLst>
                  <a:ext uri="{FF2B5EF4-FFF2-40B4-BE49-F238E27FC236}">
                    <a16:creationId xmlns:a16="http://schemas.microsoft.com/office/drawing/2014/main" id="{8A30E408-6219-41F4-8665-D377B910CF10}"/>
                  </a:ext>
                </a:extLst>
              </p:cNvPr>
              <p:cNvSpPr txBox="1">
                <a:spLocks noRot="1" noChangeAspect="1" noMove="1" noResize="1" noEditPoints="1" noAdjustHandles="1" noChangeArrowheads="1" noChangeShapeType="1" noTextEdit="1"/>
              </p:cNvSpPr>
              <p:nvPr/>
            </p:nvSpPr>
            <p:spPr>
              <a:xfrm>
                <a:off x="6877538" y="6169709"/>
                <a:ext cx="5181600" cy="646331"/>
              </a:xfrm>
              <a:prstGeom prst="rect">
                <a:avLst/>
              </a:prstGeom>
              <a:blipFill>
                <a:blip r:embed="rId4"/>
                <a:stretch>
                  <a:fillRect t="-4717" b="-3774"/>
                </a:stretch>
              </a:blipFill>
            </p:spPr>
            <p:txBody>
              <a:bodyPr/>
              <a:lstStyle/>
              <a:p>
                <a:r>
                  <a:rPr lang="en-GB">
                    <a:noFill/>
                  </a:rPr>
                  <a:t> </a:t>
                </a:r>
              </a:p>
            </p:txBody>
          </p:sp>
        </mc:Fallback>
      </mc:AlternateContent>
      <p:sp>
        <p:nvSpPr>
          <p:cNvPr id="10" name="Arrow: Down 9">
            <a:extLst>
              <a:ext uri="{FF2B5EF4-FFF2-40B4-BE49-F238E27FC236}">
                <a16:creationId xmlns:a16="http://schemas.microsoft.com/office/drawing/2014/main" id="{DF1620E9-C243-45FD-9E00-9D5D8C2465D8}"/>
              </a:ext>
            </a:extLst>
          </p:cNvPr>
          <p:cNvSpPr/>
          <p:nvPr/>
        </p:nvSpPr>
        <p:spPr>
          <a:xfrm>
            <a:off x="8757139" y="5265376"/>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65369CA2-A5D6-4C43-A3F3-91FFC59E02D4}"/>
              </a:ext>
            </a:extLst>
          </p:cNvPr>
          <p:cNvSpPr txBox="1"/>
          <p:nvPr/>
        </p:nvSpPr>
        <p:spPr>
          <a:xfrm>
            <a:off x="9737970" y="5532877"/>
            <a:ext cx="2321168" cy="369332"/>
          </a:xfrm>
          <a:prstGeom prst="rect">
            <a:avLst/>
          </a:prstGeom>
          <a:noFill/>
        </p:spPr>
        <p:txBody>
          <a:bodyPr wrap="square" rtlCol="0">
            <a:spAutoFit/>
          </a:bodyPr>
          <a:lstStyle/>
          <a:p>
            <a:r>
              <a:rPr lang="en-US" dirty="0"/>
              <a:t>RNN/TCN of some sort</a:t>
            </a:r>
            <a:endParaRPr lang="en-GB" dirty="0"/>
          </a:p>
        </p:txBody>
      </p:sp>
      <p:sp>
        <p:nvSpPr>
          <p:cNvPr id="11" name="Content Placeholder 2">
            <a:extLst>
              <a:ext uri="{FF2B5EF4-FFF2-40B4-BE49-F238E27FC236}">
                <a16:creationId xmlns:a16="http://schemas.microsoft.com/office/drawing/2014/main" id="{BE27F015-C571-99CE-7E06-6A38550A17A5}"/>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1091032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solidFill>
                      <a:schemeClr val="bg1"/>
                    </a:solidFill>
                  </a:rPr>
                  <a:t>Note: </a:t>
                </a:r>
                <a:r>
                  <a:rPr lang="en-GB" dirty="0">
                    <a:solidFill>
                      <a:schemeClr val="bg1"/>
                    </a:solidFill>
                  </a:rPr>
                  <a:t>after training,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𝑣</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𝑊</m:t>
                    </m:r>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 will be used as the new word embedding to replace </a:t>
                </a:r>
                <a14:m>
                  <m:oMath xmlns:m="http://schemas.openxmlformats.org/officeDocument/2006/math">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𝑒</m:t>
                        </m:r>
                      </m:e>
                      <m:sub>
                        <m:r>
                          <a:rPr lang="en-US" i="1">
                            <a:solidFill>
                              <a:schemeClr val="bg1"/>
                            </a:solidFill>
                            <a:latin typeface="Cambria Math" panose="02040503050406030204" pitchFamily="18" charset="0"/>
                          </a:rPr>
                          <m:t>𝑘</m:t>
                        </m:r>
                      </m:sub>
                    </m:sSub>
                  </m:oMath>
                </a14:m>
                <a:r>
                  <a:rPr lang="en-GB" dirty="0">
                    <a:solidFill>
                      <a:schemeClr val="bg1"/>
                    </a:solidFill>
                  </a:rPr>
                  <a:t>!</a:t>
                </a:r>
              </a:p>
              <a:p>
                <a:pPr marL="0" indent="0">
                  <a:buNone/>
                </a:pPr>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E31E5EE0-7BD5-7438-381E-844FE4AFB62F}"/>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1335325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99385"/>
              </a:xfrm>
              <a:prstGeom prst="rect">
                <a:avLst/>
              </a:prstGeom>
              <a:noFill/>
            </p:spPr>
            <p:txBody>
              <a:bodyPr wrap="square" rtlCol="0">
                <a:spAutoFit/>
              </a:bodyPr>
              <a:lstStyle/>
              <a:p>
                <a:r>
                  <a:rPr lang="en-GB" b="1" dirty="0">
                    <a:solidFill>
                      <a:schemeClr val="accent2"/>
                    </a:solidFill>
                  </a:rPr>
                  <a:t>2. Apply the same dense/linear transformation to each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𝒆</m:t>
                        </m:r>
                      </m:e>
                      <m:sub>
                        <m:r>
                          <a:rPr lang="en-GB" b="1" i="1" dirty="0"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a14:m>
                <a:endParaRPr lang="en-GB" b="1" dirty="0">
                  <a:solidFill>
                    <a:schemeClr val="accent2"/>
                  </a:solidFill>
                </a:endParaRPr>
              </a:p>
              <a:p>
                <a:r>
                  <a:rPr lang="en-GB" b="1" dirty="0">
                    <a:solidFill>
                      <a:schemeClr val="accent2"/>
                    </a:solidFill>
                  </a:rPr>
                  <a:t>We have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𝑾</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𝒆</m:t>
                        </m:r>
                      </m:e>
                      <m:sub>
                        <m:r>
                          <a:rPr lang="en-GB" b="1" i="1" smtClean="0">
                            <a:solidFill>
                              <a:schemeClr val="accent2"/>
                            </a:solidFill>
                            <a:latin typeface="Cambria Math" panose="02040503050406030204" pitchFamily="18" charset="0"/>
                          </a:rPr>
                          <m:t>𝒊</m:t>
                        </m:r>
                      </m:sub>
                    </m:sSub>
                  </m:oMath>
                </a14:m>
                <a:r>
                  <a:rPr lang="en-GB" b="1" dirty="0">
                    <a:solidFill>
                      <a:schemeClr val="accent2"/>
                    </a:solidFill>
                  </a:rPr>
                  <a:t>, which is implemented by an embedding layer in </a:t>
                </a:r>
                <a:r>
                  <a:rPr lang="en-GB" b="1" dirty="0" err="1">
                    <a:solidFill>
                      <a:schemeClr val="accent2"/>
                    </a:solidFill>
                  </a:rPr>
                  <a:t>PyTorch</a:t>
                </a:r>
                <a:r>
                  <a:rPr lang="en-GB" b="1" dirty="0">
                    <a:solidFill>
                      <a:schemeClr val="accent2"/>
                    </a:solidFill>
                  </a:rPr>
                  <a:t>, with trainable parameter </a:t>
                </a:r>
                <a14:m>
                  <m:oMath xmlns:m="http://schemas.openxmlformats.org/officeDocument/2006/math">
                    <m:r>
                      <a:rPr lang="en-GB" b="1" i="1" smtClean="0">
                        <a:solidFill>
                          <a:schemeClr val="accent2"/>
                        </a:solidFill>
                        <a:latin typeface="Cambria Math" panose="02040503050406030204" pitchFamily="18" charset="0"/>
                      </a:rPr>
                      <m:t>𝑾</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r>
                          <a:rPr lang="en-GB" b="1" i="1" smtClean="0">
                            <a:solidFill>
                              <a:schemeClr val="accent2"/>
                            </a:solidFill>
                            <a:latin typeface="Cambria Math" panose="02040503050406030204" pitchFamily="18" charset="0"/>
                            <a:ea typeface="Cambria Math" panose="02040503050406030204" pitchFamily="18" charset="0"/>
                          </a:rPr>
                          <m:t>×</m:t>
                        </m:r>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GB" b="1" dirty="0">
                    <a:solidFill>
                      <a:schemeClr val="accent2"/>
                    </a:solidFill>
                  </a:rPr>
                  <a:t>.</a:t>
                </a:r>
              </a:p>
              <a:p>
                <a:r>
                  <a:rPr lang="en-GB" b="1" dirty="0">
                    <a:solidFill>
                      <a:schemeClr val="accent2"/>
                    </a:solidFill>
                  </a:rPr>
                  <a:t>This produces lower dimensionality vector representations for words, i.e. </a:t>
                </a:r>
                <a14:m>
                  <m:oMath xmlns:m="http://schemas.openxmlformats.org/officeDocument/2006/math">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𝒊</m:t>
                    </m:r>
                    <m:r>
                      <a:rPr lang="en-GB" b="1" i="1" smtClean="0">
                        <a:solidFill>
                          <a:schemeClr val="accent2"/>
                        </a:solidFill>
                        <a:latin typeface="Cambria Math" panose="02040503050406030204" pitchFamily="18" charset="0"/>
                      </a:rPr>
                      <m:t>, </m:t>
                    </m:r>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𝒊</m:t>
                        </m:r>
                      </m:sub>
                    </m:sSub>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99385"/>
              </a:xfrm>
              <a:prstGeom prst="rect">
                <a:avLst/>
              </a:prstGeom>
              <a:blipFill>
                <a:blip r:embed="rId14"/>
                <a:stretch>
                  <a:fillRect l="-756" t="-2033" b="-5691"/>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a:off x="4490237" y="222039"/>
            <a:ext cx="1236005"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6FD794F-B7EF-5AA3-ACE7-B70C903183A8}"/>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D6FD794F-B7EF-5AA3-ACE7-B70C903183A8}"/>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CCDC876E-5C5A-07C8-3C63-C34247262BD8}"/>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9228E912-C2DD-CC75-22CB-698EE29C2D2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7BCBBA3D-2695-857D-7F9F-93C4ECFC7DAE}"/>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E5A0F203-D727-0029-92FE-0D45A3157464}"/>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5D23A955-491D-5FA6-A234-9CA229E96A2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54F38FFD-FB4B-47F5-6E3F-299569502718}"/>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B5B8223-C368-F2A5-178B-8B4C83F131CA}"/>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BB5B8223-C368-F2A5-178B-8B4C83F131CA}"/>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5CBE84D5-DDA3-C8A5-CCE5-EFDFD6769BF7}"/>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35D6552-6D75-4CE1-14F1-44279E8652E2}"/>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A35D6552-6D75-4CE1-14F1-44279E8652E2}"/>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963863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0" indent="0">
                  <a:buNone/>
                </a:pPr>
                <a:r>
                  <a:rPr lang="en-US" b="1" dirty="0"/>
                  <a:t>Definition (the </a:t>
                </a:r>
                <a:r>
                  <a:rPr lang="en-US" b="1" dirty="0">
                    <a:solidFill>
                      <a:srgbClr val="00B050"/>
                    </a:solidFill>
                  </a:rPr>
                  <a:t>Embedding Layer</a:t>
                </a:r>
                <a:r>
                  <a:rPr lang="en-US" b="1" dirty="0"/>
                  <a:t>):</a:t>
                </a:r>
                <a:endParaRPr lang="en-US" i="1" dirty="0">
                  <a:latin typeface="Cambria Math" panose="02040503050406030204" pitchFamily="18" charset="0"/>
                </a:endParaRPr>
              </a:p>
              <a:p>
                <a:pPr marL="0" indent="0">
                  <a:buNone/>
                </a:pPr>
                <a:r>
                  <a:rPr lang="en-US" dirty="0"/>
                  <a:t>On the first matrix multiplication, we use an </a:t>
                </a:r>
                <a:r>
                  <a:rPr lang="en-US" b="1" dirty="0">
                    <a:solidFill>
                      <a:srgbClr val="00B050"/>
                    </a:solidFill>
                  </a:rPr>
                  <a:t>Embedding Layer</a:t>
                </a:r>
                <a:r>
                  <a:rPr lang="en-US" b="1" dirty="0"/>
                  <a:t>, </a:t>
                </a:r>
                <a:r>
                  <a:rPr lang="en-US" b="1" u="sng" dirty="0"/>
                  <a:t>not a Linear one</a:t>
                </a:r>
                <a:r>
                  <a:rPr lang="en-US" b="1" dirty="0"/>
                  <a:t>.</a:t>
                </a:r>
                <a:r>
                  <a:rPr lang="en-US" b="1" dirty="0">
                    <a:solidFill>
                      <a:srgbClr val="00B050"/>
                    </a:solidFill>
                  </a:rPr>
                  <a:t> </a:t>
                </a:r>
                <a:endParaRPr lang="en-US" i="1" dirty="0">
                  <a:latin typeface="Cambria Math" panose="02040503050406030204" pitchFamily="18" charset="0"/>
                </a:endParaRPr>
              </a:p>
              <a:p>
                <a:pPr marL="0" indent="0">
                  <a:buNone/>
                </a:pPr>
                <a:r>
                  <a:rPr lang="en-US" dirty="0"/>
                  <a:t>In this layer, each one-hot vector of size </a:t>
                </a:r>
                <a14:m>
                  <m:oMath xmlns:m="http://schemas.openxmlformats.org/officeDocument/2006/math">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oMath>
                </a14:m>
                <a:r>
                  <a:rPr lang="en-US" dirty="0"/>
                  <a:t> is multiplied by the same matrix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to produce an embedding of size </a:t>
                </a:r>
                <a14:m>
                  <m:oMath xmlns:m="http://schemas.openxmlformats.org/officeDocument/2006/math">
                    <m:r>
                      <a:rPr lang="en-US" i="1" dirty="0">
                        <a:latin typeface="Cambria Math" panose="02040503050406030204" pitchFamily="18" charset="0"/>
                        <a:ea typeface="Cambria Math" panose="02040503050406030204" pitchFamily="18" charset="0"/>
                      </a:rPr>
                      <m:t>𝐷</m:t>
                    </m:r>
                  </m:oMath>
                </a14:m>
                <a:r>
                  <a:rPr lang="en-GB" dirty="0"/>
                  <a:t>.</a:t>
                </a:r>
              </a:p>
              <a:p>
                <a:pPr marL="0" indent="0">
                  <a:buNone/>
                </a:pPr>
                <a:r>
                  <a:rPr lang="en-GB" dirty="0"/>
                  <a:t>This is important as this is our embedding function and we want it to be applied identically to each word in the inputs!</a:t>
                </a:r>
              </a:p>
              <a:p>
                <a:pPr marL="0" indent="0">
                  <a:buNone/>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 </m:t>
                      </m:r>
                      <m:r>
                        <a:rPr lang="en-US" b="0" i="1" dirty="0" smtClean="0">
                          <a:latin typeface="Cambria Math" panose="02040503050406030204" pitchFamily="18" charset="0"/>
                        </a:rPr>
                        <m:t>𝑖𝑠</m:t>
                      </m:r>
                      <m:r>
                        <a:rPr lang="en-US" b="0" i="1" dirty="0" smtClean="0">
                          <a:latin typeface="Cambria Math" panose="02040503050406030204" pitchFamily="18" charset="0"/>
                        </a:rPr>
                        <m:t> </m:t>
                      </m:r>
                      <m:r>
                        <a:rPr lang="en-US" b="0" i="1" dirty="0" smtClean="0">
                          <a:latin typeface="Cambria Math" panose="02040503050406030204" pitchFamily="18" charset="0"/>
                        </a:rPr>
                        <m:t>𝐷</m:t>
                      </m:r>
                      <m:r>
                        <a:rPr lang="en-US" b="0" i="1" dirty="0" smtClean="0">
                          <a:latin typeface="Cambria Math" panose="02040503050406030204" pitchFamily="18" charset="0"/>
                        </a:rPr>
                        <m:t>×</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r>
                        <a:rPr lang="en-US" i="1" dirty="0">
                          <a:latin typeface="Cambria Math" panose="02040503050406030204" pitchFamily="18" charset="0"/>
                        </a:rPr>
                        <m:t>, </m:t>
                      </m:r>
                      <m:r>
                        <a:rPr lang="en-US" i="1" dirty="0">
                          <a:latin typeface="Cambria Math" panose="02040503050406030204" pitchFamily="18" charset="0"/>
                        </a:rPr>
                        <m:t>𝑛𝑜𝑡</m:t>
                      </m:r>
                      <m:r>
                        <a:rPr lang="en-US" b="0" i="1" dirty="0" smtClean="0">
                          <a:latin typeface="Cambria Math" panose="02040503050406030204" pitchFamily="18" charset="0"/>
                        </a:rPr>
                        <m:t> </m:t>
                      </m:r>
                      <m:r>
                        <a:rPr lang="en-US" b="0" i="1" dirty="0" smtClean="0">
                          <a:latin typeface="Cambria Math" panose="02040503050406030204" pitchFamily="18" charset="0"/>
                        </a:rPr>
                        <m:t>𝑘𝐷</m:t>
                      </m:r>
                      <m:r>
                        <a:rPr lang="en-US" i="1" dirty="0">
                          <a:latin typeface="Cambria Math" panose="02040503050406030204" pitchFamily="18" charset="0"/>
                        </a:rPr>
                        <m:t>×</m:t>
                      </m:r>
                      <m:r>
                        <a:rPr lang="en-US" b="0" i="1" dirty="0" smtClean="0">
                          <a:latin typeface="Cambria Math" panose="02040503050406030204" pitchFamily="18" charset="0"/>
                        </a:rPr>
                        <m:t>2</m:t>
                      </m:r>
                      <m:r>
                        <a:rPr lang="en-US" b="0" i="1" dirty="0" smtClean="0">
                          <a:latin typeface="Cambria Math" panose="02040503050406030204" pitchFamily="18" charset="0"/>
                        </a:rPr>
                        <m:t>𝑘</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oMath>
                  </m:oMathPara>
                </a14:m>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110" t="-2421" r="-1876"/>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E3712A2-41CD-712C-49DA-F4709C20F8CD}"/>
              </a:ext>
            </a:extLst>
          </p:cNvPr>
          <p:cNvPicPr>
            <a:picLocks noChangeAspect="1"/>
          </p:cNvPicPr>
          <p:nvPr/>
        </p:nvPicPr>
        <p:blipFill>
          <a:blip r:embed="rId3"/>
          <a:stretch>
            <a:fillRect/>
          </a:stretch>
        </p:blipFill>
        <p:spPr>
          <a:xfrm>
            <a:off x="6317226" y="1690688"/>
            <a:ext cx="5638800" cy="3237009"/>
          </a:xfrm>
          <a:prstGeom prst="rect">
            <a:avLst/>
          </a:prstGeom>
        </p:spPr>
      </p:pic>
      <p:sp>
        <p:nvSpPr>
          <p:cNvPr id="5" name="TextBox 4">
            <a:extLst>
              <a:ext uri="{FF2B5EF4-FFF2-40B4-BE49-F238E27FC236}">
                <a16:creationId xmlns:a16="http://schemas.microsoft.com/office/drawing/2014/main" id="{6EFFAD7F-9D03-BCD2-5073-90EE57D98E0A}"/>
              </a:ext>
            </a:extLst>
          </p:cNvPr>
          <p:cNvSpPr txBox="1"/>
          <p:nvPr/>
        </p:nvSpPr>
        <p:spPr>
          <a:xfrm>
            <a:off x="6317226" y="5292546"/>
            <a:ext cx="5530013" cy="1200329"/>
          </a:xfrm>
          <a:prstGeom prst="rect">
            <a:avLst/>
          </a:prstGeom>
          <a:noFill/>
        </p:spPr>
        <p:txBody>
          <a:bodyPr wrap="square" rtlCol="0">
            <a:spAutoFit/>
          </a:bodyPr>
          <a:lstStyle/>
          <a:p>
            <a:r>
              <a:rPr lang="en-GB" sz="2400" dirty="0"/>
              <a:t>You can see this as a Linear layer being used with identical parameters on all one-hot embeddings, in parallel!</a:t>
            </a:r>
            <a:endParaRPr lang="en-SG" sz="2400" dirty="0"/>
          </a:p>
        </p:txBody>
      </p:sp>
    </p:spTree>
    <p:extLst>
      <p:ext uri="{BB962C8B-B14F-4D97-AF65-F5344CB8AC3E}">
        <p14:creationId xmlns:p14="http://schemas.microsoft.com/office/powerpoint/2010/main" val="21191016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smtClean="0">
                            <a:latin typeface="Cambria Math" panose="02040503050406030204" pitchFamily="18" charset="0"/>
                          </a:rPr>
                        </m:ctrlPr>
                      </m:sSubPr>
                      <m:e>
                        <m:r>
                          <a:rPr lang="en-US" b="0" i="1" dirty="0" smtClean="0">
                            <a:latin typeface="Cambria Math" panose="02040503050406030204" pitchFamily="18" charset="0"/>
                          </a:rPr>
                          <m:t>𝑒</m:t>
                        </m:r>
                      </m:e>
                      <m:sub>
                        <m:r>
                          <a:rPr lang="en-US" i="1" dirty="0" smtClean="0">
                            <a:latin typeface="Cambria Math" panose="02040503050406030204" pitchFamily="18" charset="0"/>
                          </a:rPr>
                          <m:t>𝑖</m:t>
                        </m:r>
                      </m:sub>
                    </m:sSub>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ℝ</m:t>
                        </m:r>
                      </m:e>
                      <m:sup>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a:rPr lang="en-US" b="0" i="1" dirty="0" smtClean="0">
                        <a:latin typeface="Cambria Math" panose="02040503050406030204" pitchFamily="18" charset="0"/>
                      </a:rPr>
                      <m:t>𝑊</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𝐷</m:t>
                        </m:r>
                        <m:r>
                          <a:rPr lang="en-US" b="0" i="1" dirty="0" smtClean="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b="0" i="1" smtClean="0">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b="0" i="0"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r>
                      <a:rPr lang="en-US" b="0" i="1" smtClean="0">
                        <a:latin typeface="Cambria Math" panose="02040503050406030204" pitchFamily="18" charset="0"/>
                      </a:rPr>
                      <m:t>=</m:t>
                    </m:r>
                    <m:r>
                      <a:rPr lang="en-US" b="0" i="1" smtClean="0">
                        <a:latin typeface="Cambria Math" panose="02040503050406030204" pitchFamily="18" charset="0"/>
                      </a:rPr>
                      <m:t>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𝑘</m:t>
                        </m:r>
                      </m:sub>
                    </m:sSub>
                  </m:oMath>
                </a14:m>
                <a:r>
                  <a:rPr lang="en-GB" dirty="0"/>
                  <a:t>!</a:t>
                </a:r>
              </a:p>
              <a:p>
                <a:pPr marL="0" indent="0">
                  <a:buNone/>
                </a:pPr>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B0D3F17F-F94E-D7E9-AF26-8AE378135FE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3234311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49F713-71FF-4C13-9D3C-E81FA4B59810}"/>
                  </a:ext>
                </a:extLst>
              </p:cNvPr>
              <p:cNvSpPr>
                <a:spLocks noGrp="1"/>
              </p:cNvSpPr>
              <p:nvPr>
                <p:ph sz="half" idx="2"/>
              </p:nvPr>
            </p:nvSpPr>
            <p:spPr/>
            <p:txBody>
              <a:bodyPr>
                <a:normAutofit fontScale="92500" lnSpcReduction="10000"/>
              </a:bodyPr>
              <a:lstStyle/>
              <a:p>
                <a:pPr marL="0" indent="0">
                  <a:buNone/>
                </a:pPr>
                <a:r>
                  <a:rPr lang="en-US" b="1" dirty="0"/>
                  <a:t>Note: </a:t>
                </a:r>
                <a:r>
                  <a:rPr lang="en-US" dirty="0"/>
                  <a:t>having</a:t>
                </a:r>
                <a:r>
                  <a:rPr lang="en-US" b="1" dirty="0"/>
                  <a:t> </a:t>
                </a:r>
                <a14:m>
                  <m:oMath xmlns:m="http://schemas.openxmlformats.org/officeDocument/2006/math">
                    <m:r>
                      <a:rPr lang="en-US" i="1" smtClean="0">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US" b="1" dirty="0"/>
                  <a:t> </a:t>
                </a:r>
                <a:r>
                  <a:rPr lang="en-US" dirty="0"/>
                  <a:t>is important, as it addresses the memory space issue (Problem #4) we discussed earlier.</a:t>
                </a:r>
              </a:p>
              <a:p>
                <a:pPr marL="0" indent="0">
                  <a:buNone/>
                </a:pPr>
                <a:endParaRPr lang="en-US" b="1" dirty="0"/>
              </a:p>
              <a:p>
                <a:pPr marL="0" indent="0">
                  <a:buNone/>
                </a:pPr>
                <a:r>
                  <a:rPr lang="en-US" b="1" dirty="0"/>
                  <a:t>(Problem #4: Using </a:t>
                </a:r>
                <a14:m>
                  <m:oMath xmlns:m="http://schemas.openxmlformats.org/officeDocument/2006/math">
                    <m:r>
                      <a:rPr lang="en-US" i="1">
                        <a:latin typeface="Cambria Math" panose="02040503050406030204" pitchFamily="18" charset="0"/>
                      </a:rPr>
                      <m:t>𝑂</m:t>
                    </m:r>
                    <m:sSub>
                      <m:sSubPr>
                        <m:ctrlPr>
                          <a:rPr lang="en-US" i="1">
                            <a:latin typeface="Cambria Math" panose="02040503050406030204" pitchFamily="18" charset="0"/>
                          </a:rPr>
                        </m:ctrlPr>
                      </m:sSubPr>
                      <m:e>
                        <m:r>
                          <a:rPr lang="en-US" i="1">
                            <a:latin typeface="Cambria Math" panose="02040503050406030204" pitchFamily="18" charset="0"/>
                          </a:rPr>
                          <m:t>𝐻</m:t>
                        </m:r>
                      </m:e>
                      <m:sub>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𝑉</m:t>
                            </m:r>
                            <m:r>
                              <a:rPr lang="en-US" i="1">
                                <a:latin typeface="Cambria Math" panose="02040503050406030204" pitchFamily="18" charset="0"/>
                                <a:ea typeface="Cambria Math" panose="02040503050406030204" pitchFamily="18" charset="0"/>
                              </a:rPr>
                              <m:t>|</m:t>
                            </m:r>
                          </m:sup>
                        </m:sSup>
                      </m:sub>
                    </m:sSub>
                  </m:oMath>
                </a14:m>
                <a:r>
                  <a:rPr lang="en-GB" dirty="0"/>
                  <a:t> to represent embeddings is seriously problematic, if we consider the issue of memory space…)</a:t>
                </a:r>
              </a:p>
              <a:p>
                <a:endParaRPr lang="en-GB" dirty="0"/>
              </a:p>
            </p:txBody>
          </p:sp>
        </mc:Choice>
        <mc:Fallback xmlns="">
          <p:sp>
            <p:nvSpPr>
              <p:cNvPr id="3" name="Content Placeholder 2">
                <a:extLst>
                  <a:ext uri="{FF2B5EF4-FFF2-40B4-BE49-F238E27FC236}">
                    <a16:creationId xmlns:a16="http://schemas.microsoft.com/office/drawing/2014/main" id="{6C49F713-71FF-4C13-9D3C-E81FA4B59810}"/>
                  </a:ext>
                </a:extLst>
              </p:cNvPr>
              <p:cNvSpPr>
                <a:spLocks noGrp="1" noRot="1" noChangeAspect="1" noMove="1" noResize="1" noEditPoints="1" noAdjustHandles="1" noChangeArrowheads="1" noChangeShapeType="1" noTextEdit="1"/>
              </p:cNvSpPr>
              <p:nvPr>
                <p:ph sz="half" idx="2"/>
              </p:nvPr>
            </p:nvSpPr>
            <p:spPr>
              <a:blipFill>
                <a:blip r:embed="rId2"/>
                <a:stretch>
                  <a:fillRect l="-2118" t="-2801" r="-1647"/>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8" name="Content Placeholder 3">
                <a:extLst>
                  <a:ext uri="{FF2B5EF4-FFF2-40B4-BE49-F238E27FC236}">
                    <a16:creationId xmlns:a16="http://schemas.microsoft.com/office/drawing/2014/main" id="{0CC55B74-106E-4B6E-ABF6-0A1EE874B35D}"/>
                  </a:ext>
                </a:extLst>
              </p:cNvPr>
              <p:cNvSpPr>
                <a:spLocks noGrp="1"/>
              </p:cNvSpPr>
              <p:nvPr>
                <p:ph sz="half" idx="1"/>
              </p:nvPr>
            </p:nvSpPr>
            <p:spPr>
              <a:xfrm>
                <a:off x="838200" y="1825624"/>
                <a:ext cx="5203092" cy="5032375"/>
              </a:xfrm>
            </p:spPr>
            <p:txBody>
              <a:bodyPr>
                <a:normAutofit fontScale="92500" lnSpcReduction="10000"/>
              </a:bodyPr>
              <a:lstStyle/>
              <a:p>
                <a:pPr marL="514350" indent="-514350">
                  <a:buFont typeface="+mj-lt"/>
                  <a:buAutoNum type="arabicPeriod"/>
                </a:pPr>
                <a:r>
                  <a:rPr lang="en-US" dirty="0"/>
                  <a:t>Then, build a simple NN, which takes the 2k non-middle words, as one-hot embeddings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𝑒</m:t>
                        </m:r>
                      </m:e>
                      <m:sub>
                        <m:r>
                          <a:rPr lang="en-US" i="1" dirty="0">
                            <a:latin typeface="Cambria Math" panose="02040503050406030204" pitchFamily="18" charset="0"/>
                          </a:rPr>
                          <m:t>𝑖</m:t>
                        </m:r>
                      </m:sub>
                    </m:sSub>
                    <m:r>
                      <a:rPr lang="en-US" i="1" dirty="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514350" indent="-514350">
                  <a:buFont typeface="+mj-lt"/>
                  <a:buAutoNum type="arabicPeriod"/>
                </a:pPr>
                <a:endParaRPr lang="en-GB" dirty="0"/>
              </a:p>
              <a:p>
                <a:pPr marL="514350" indent="-514350">
                  <a:buFont typeface="+mj-lt"/>
                  <a:buAutoNum type="arabicPeriod"/>
                </a:pPr>
                <a:r>
                  <a:rPr lang="en-GB" dirty="0"/>
                  <a:t>Add one </a:t>
                </a:r>
                <a:r>
                  <a:rPr lang="en-GB" b="1" dirty="0"/>
                  <a:t>embedding layer </a:t>
                </a:r>
                <a:r>
                  <a:rPr lang="en-GB" dirty="0"/>
                  <a:t>with matrix </a:t>
                </a:r>
                <a14:m>
                  <m:oMath xmlns:m="http://schemas.openxmlformats.org/officeDocument/2006/math">
                    <m:r>
                      <a:rPr lang="en-US" i="1" dirty="0">
                        <a:latin typeface="Cambria Math" panose="02040503050406030204" pitchFamily="18" charset="0"/>
                      </a:rPr>
                      <m:t>𝑊</m:t>
                    </m:r>
                    <m:r>
                      <a:rPr lang="en-US" i="1" dirty="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r>
                          <a:rPr lang="en-US" i="1" dirty="0">
                            <a:latin typeface="Cambria Math" panose="02040503050406030204" pitchFamily="18" charset="0"/>
                            <a:ea typeface="Cambria Math" panose="02040503050406030204" pitchFamily="18" charset="0"/>
                          </a:rPr>
                          <m:t>𝐷</m:t>
                        </m:r>
                        <m:r>
                          <a:rPr lang="en-US" i="1" dirty="0">
                            <a:latin typeface="Cambria Math" panose="02040503050406030204" pitchFamily="18" charset="0"/>
                            <a:ea typeface="Cambria Math" panose="02040503050406030204" pitchFamily="18" charset="0"/>
                          </a:rPr>
                          <m:t>×</m:t>
                        </m:r>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 Here, </a:t>
                </a:r>
                <a14:m>
                  <m:oMath xmlns:m="http://schemas.openxmlformats.org/officeDocument/2006/math">
                    <m:r>
                      <a:rPr lang="en-US" i="1">
                        <a:latin typeface="Cambria Math" panose="02040503050406030204" pitchFamily="18" charset="0"/>
                      </a:rPr>
                      <m:t>𝐷</m:t>
                    </m:r>
                  </m:oMath>
                </a14:m>
                <a:r>
                  <a:rPr lang="en-GB" dirty="0"/>
                  <a:t> denotes the size of the new word embedding and is often chosen such that </a:t>
                </a:r>
                <a14:m>
                  <m:oMath xmlns:m="http://schemas.openxmlformats.org/officeDocument/2006/math">
                    <m:r>
                      <a:rPr lang="en-US" i="1">
                        <a:latin typeface="Cambria Math" panose="02040503050406030204" pitchFamily="18" charset="0"/>
                      </a:rPr>
                      <m:t>𝐷</m:t>
                    </m:r>
                    <m:r>
                      <a:rPr lang="en-US">
                        <a:latin typeface="Cambria Math" panose="02040503050406030204" pitchFamily="18" charset="0"/>
                      </a:rPr>
                      <m:t>≪</m:t>
                    </m:r>
                    <m:d>
                      <m:dPr>
                        <m:begChr m:val="|"/>
                        <m:endChr m:val="|"/>
                        <m:ctrlPr>
                          <a:rPr lang="en-US" i="1">
                            <a:latin typeface="Cambria Math" panose="02040503050406030204" pitchFamily="18" charset="0"/>
                          </a:rPr>
                        </m:ctrlPr>
                      </m:dPr>
                      <m:e>
                        <m:r>
                          <m:rPr>
                            <m:sty m:val="p"/>
                          </m:rPr>
                          <a:rPr lang="en-US">
                            <a:latin typeface="Cambria Math" panose="02040503050406030204" pitchFamily="18" charset="0"/>
                          </a:rPr>
                          <m:t>V</m:t>
                        </m:r>
                      </m:e>
                    </m:d>
                  </m:oMath>
                </a14:m>
                <a:r>
                  <a:rPr lang="en-GB" dirty="0"/>
                  <a:t>.</a:t>
                </a:r>
                <a:br>
                  <a:rPr lang="en-GB" dirty="0"/>
                </a:br>
                <a:br>
                  <a:rPr lang="en-GB" dirty="0"/>
                </a:br>
                <a:r>
                  <a:rPr lang="en-GB" b="1" dirty="0"/>
                  <a:t>Note: </a:t>
                </a:r>
                <a:r>
                  <a:rPr lang="en-GB" dirty="0"/>
                  <a:t>after training,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𝑣</m:t>
                        </m:r>
                      </m:e>
                      <m:sub>
                        <m:r>
                          <a:rPr lang="en-US" i="1">
                            <a:latin typeface="Cambria Math" panose="02040503050406030204" pitchFamily="18" charset="0"/>
                          </a:rPr>
                          <m:t>𝑘</m:t>
                        </m:r>
                      </m:sub>
                    </m:sSub>
                    <m:r>
                      <a:rPr lang="en-US" i="1">
                        <a:latin typeface="Cambria Math" panose="02040503050406030204" pitchFamily="18" charset="0"/>
                      </a:rPr>
                      <m:t>=</m:t>
                    </m:r>
                    <m:r>
                      <a:rPr lang="en-US" i="1">
                        <a:latin typeface="Cambria Math" panose="02040503050406030204" pitchFamily="18" charset="0"/>
                      </a:rPr>
                      <m:t>𝑊</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 will be used as the new word embedding to replace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𝑘</m:t>
                        </m:r>
                      </m:sub>
                    </m:sSub>
                  </m:oMath>
                </a14:m>
                <a:r>
                  <a:rPr lang="en-GB" dirty="0"/>
                  <a:t>!</a:t>
                </a:r>
              </a:p>
              <a:p>
                <a:pPr marL="0" indent="0">
                  <a:buNone/>
                </a:pPr>
                <a:endParaRPr lang="en-GB" dirty="0"/>
              </a:p>
            </p:txBody>
          </p:sp>
        </mc:Choice>
        <mc:Fallback>
          <p:sp>
            <p:nvSpPr>
              <p:cNvPr id="8" name="Content Placeholder 3">
                <a:extLst>
                  <a:ext uri="{FF2B5EF4-FFF2-40B4-BE49-F238E27FC236}">
                    <a16:creationId xmlns:a16="http://schemas.microsoft.com/office/drawing/2014/main" id="{0CC55B74-106E-4B6E-ABF6-0A1EE874B35D}"/>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227" t="-2542" r="-2462"/>
                </a:stretch>
              </a:blipFill>
            </p:spPr>
            <p:txBody>
              <a:bodyPr/>
              <a:lstStyle/>
              <a:p>
                <a:r>
                  <a:rPr lang="en-SG">
                    <a:noFill/>
                  </a:rPr>
                  <a:t> </a:t>
                </a:r>
              </a:p>
            </p:txBody>
          </p:sp>
        </mc:Fallback>
      </mc:AlternateContent>
    </p:spTree>
    <p:extLst>
      <p:ext uri="{BB962C8B-B14F-4D97-AF65-F5344CB8AC3E}">
        <p14:creationId xmlns:p14="http://schemas.microsoft.com/office/powerpoint/2010/main" val="39446192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328138" cy="5032375"/>
              </a:xfrm>
            </p:spPr>
            <p:txBody>
              <a:bodyPr>
                <a:normAutofit fontScale="92500"/>
              </a:bodyPr>
              <a:lstStyle/>
              <a:p>
                <a:pPr marL="514350" indent="-514350">
                  <a:buFont typeface="+mj-lt"/>
                  <a:buAutoNum type="arabicPeriod" startAt="3"/>
                </a:pPr>
                <a:r>
                  <a:rPr lang="en-US" dirty="0"/>
                  <a:t>The second to last layer is simply summing all the surrounding words feature representations together, to produce a vector </a:t>
                </a:r>
                <a14:m>
                  <m:oMath xmlns:m="http://schemas.openxmlformats.org/officeDocument/2006/math">
                    <m:r>
                      <a:rPr lang="en-US" i="1" dirty="0" smtClean="0">
                        <a:latin typeface="Cambria Math" panose="02040503050406030204" pitchFamily="18" charset="0"/>
                      </a:rPr>
                      <m:t>𝑢</m:t>
                    </m:r>
                  </m:oMath>
                </a14:m>
                <a:r>
                  <a:rPr lang="en-US" dirty="0"/>
                  <a:t> describing the </a:t>
                </a:r>
                <a:r>
                  <a:rPr lang="en-US" b="1" dirty="0">
                    <a:solidFill>
                      <a:srgbClr val="FF0000"/>
                    </a:solidFill>
                  </a:rPr>
                  <a:t>context</a:t>
                </a:r>
                <a:r>
                  <a:rPr lang="en-US" dirty="0"/>
                  <a:t> for the missing word!</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GB" dirty="0"/>
              </a:p>
              <a:p>
                <a:pPr marL="0" indent="0">
                  <a:buNone/>
                </a:pPr>
                <a:r>
                  <a:rPr lang="en-GB" dirty="0"/>
                  <a:t>This context aggregation is not trainable and gives an </a:t>
                </a:r>
                <a:r>
                  <a:rPr lang="en-GB" b="1" dirty="0"/>
                  <a:t>“average” </a:t>
                </a:r>
                <a:r>
                  <a:rPr lang="en-GB" b="1" dirty="0">
                    <a:solidFill>
                      <a:srgbClr val="FF0000"/>
                    </a:solidFill>
                  </a:rPr>
                  <a:t>context</a:t>
                </a:r>
                <a:r>
                  <a:rPr lang="en-GB" b="1" dirty="0"/>
                  <a:t> carried by the surrounding words</a:t>
                </a:r>
                <a:r>
                  <a:rPr lang="en-GB" dirty="0"/>
                  <a:t>, which is used to predict the missing word in the final layer.</a:t>
                </a:r>
              </a:p>
              <a:p>
                <a:pPr marL="0" indent="0">
                  <a:buNone/>
                </a:pPr>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328138" cy="5032375"/>
              </a:xfrm>
              <a:blipFill>
                <a:blip r:embed="rId2"/>
                <a:stretch>
                  <a:fillRect l="-2174" t="-1937" b="-2663"/>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59A3B445-BE24-F163-8CEE-D3E086E5603E}"/>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412987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cxnSp>
        <p:nvCxnSpPr>
          <p:cNvPr id="85" name="Straight Arrow Connector 84">
            <a:extLst>
              <a:ext uri="{FF2B5EF4-FFF2-40B4-BE49-F238E27FC236}">
                <a16:creationId xmlns:a16="http://schemas.microsoft.com/office/drawing/2014/main" id="{C45A5E63-EA91-8668-91CC-2750175407B4}"/>
              </a:ext>
            </a:extLst>
          </p:cNvPr>
          <p:cNvCxnSpPr>
            <a:cxnSpLocks/>
            <a:stCxn id="68" idx="3"/>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3"/>
                <a:stretch>
                  <a:fillRect/>
                </a:stretch>
              </a:blipFill>
            </p:spPr>
            <p:txBody>
              <a:bodyPr/>
              <a:lstStyle/>
              <a:p>
                <a:r>
                  <a:rPr lang="en-SG">
                    <a:noFill/>
                  </a:rPr>
                  <a:t> </a:t>
                </a:r>
              </a:p>
            </p:txBody>
          </p:sp>
        </mc:Fallback>
      </mc:AlternateContent>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483098"/>
              </a:xfrm>
              <a:prstGeom prst="rect">
                <a:avLst/>
              </a:prstGeom>
              <a:noFill/>
            </p:spPr>
            <p:txBody>
              <a:bodyPr wrap="square" rtlCol="0">
                <a:spAutoFit/>
              </a:bodyPr>
              <a:lstStyle/>
              <a:p>
                <a:r>
                  <a:rPr lang="en-GB" b="1" dirty="0">
                    <a:solidFill>
                      <a:schemeClr val="accent2"/>
                    </a:solidFill>
                  </a:rPr>
                  <a:t>3. The aggregation layer combines the contextual meaning vectors  </a:t>
                </a:r>
                <a14:m>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𝒗</m:t>
                        </m:r>
                      </m:e>
                      <m:sub>
                        <m:r>
                          <a:rPr lang="en-GB" b="1" i="1" dirty="0" smtClean="0">
                            <a:solidFill>
                              <a:schemeClr val="accent2"/>
                            </a:solidFill>
                            <a:latin typeface="Cambria Math" panose="02040503050406030204" pitchFamily="18" charset="0"/>
                          </a:rPr>
                          <m:t>𝒊</m:t>
                        </m:r>
                      </m:sub>
                    </m:sSub>
                  </m:oMath>
                </a14:m>
                <a:r>
                  <a:rPr lang="en-GB" b="1" dirty="0">
                    <a:solidFill>
                      <a:schemeClr val="accent2"/>
                    </a:solidFill>
                  </a:rPr>
                  <a:t> together by simply summing them, </a:t>
                </a:r>
                <a:r>
                  <a:rPr lang="en-GB" b="1" dirty="0" err="1">
                    <a:solidFill>
                      <a:schemeClr val="accent2"/>
                    </a:solidFill>
                  </a:rPr>
                  <a:t>i.e</a:t>
                </a:r>
                <a:r>
                  <a:rPr lang="en-GB" b="1" dirty="0">
                    <a:solidFill>
                      <a:schemeClr val="accent2"/>
                    </a:solidFill>
                  </a:rPr>
                  <a:t>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nary>
                      <m:naryPr>
                        <m:chr m:val="∑"/>
                        <m:supHide m:val="on"/>
                        <m:ctrlPr>
                          <a:rPr lang="en-GB" b="1" i="1" smtClean="0">
                            <a:solidFill>
                              <a:schemeClr val="accent2"/>
                            </a:solidFill>
                            <a:latin typeface="Cambria Math" panose="02040503050406030204" pitchFamily="18" charset="0"/>
                          </a:rPr>
                        </m:ctrlPr>
                      </m:naryPr>
                      <m:sub>
                        <m:r>
                          <a:rPr lang="en-GB" b="1" i="1" smtClean="0">
                            <a:solidFill>
                              <a:schemeClr val="accent2"/>
                            </a:solidFill>
                            <a:latin typeface="Cambria Math" panose="02040503050406030204" pitchFamily="18" charset="0"/>
                          </a:rPr>
                          <m:t>𝒌</m:t>
                        </m:r>
                      </m:sub>
                      <m:sup/>
                      <m:e>
                        <m:sSub>
                          <m:sSubPr>
                            <m:ctrlPr>
                              <a:rPr lang="en-GB" b="1" i="1" smtClean="0">
                                <a:solidFill>
                                  <a:schemeClr val="accent2"/>
                                </a:solidFill>
                                <a:latin typeface="Cambria Math" panose="02040503050406030204" pitchFamily="18" charset="0"/>
                              </a:rPr>
                            </m:ctrlPr>
                          </m:sSubPr>
                          <m:e>
                            <m:r>
                              <a:rPr lang="en-GB" b="1" i="1" smtClean="0">
                                <a:solidFill>
                                  <a:schemeClr val="accent2"/>
                                </a:solidFill>
                                <a:latin typeface="Cambria Math" panose="02040503050406030204" pitchFamily="18" charset="0"/>
                              </a:rPr>
                              <m:t>𝒗</m:t>
                            </m:r>
                          </m:e>
                          <m:sub>
                            <m:r>
                              <a:rPr lang="en-GB" b="1" i="1" smtClean="0">
                                <a:solidFill>
                                  <a:schemeClr val="accent2"/>
                                </a:solidFill>
                                <a:latin typeface="Cambria Math" panose="02040503050406030204" pitchFamily="18" charset="0"/>
                              </a:rPr>
                              <m:t>𝒌</m:t>
                            </m:r>
                          </m:sub>
                        </m:sSub>
                      </m:e>
                    </m:nary>
                  </m:oMath>
                </a14:m>
                <a:r>
                  <a:rPr lang="en-GB" b="1" dirty="0">
                    <a:solidFill>
                      <a:schemeClr val="accent2"/>
                    </a:solidFill>
                  </a:rPr>
                  <a:t>.</a:t>
                </a:r>
              </a:p>
              <a:p>
                <a:r>
                  <a:rPr lang="en-GB" b="1" dirty="0">
                    <a:solidFill>
                      <a:schemeClr val="accent2"/>
                    </a:solidFill>
                  </a:rPr>
                  <a:t>This non-trainable layer produces a vector </a:t>
                </a:r>
                <a14:m>
                  <m:oMath xmlns:m="http://schemas.openxmlformats.org/officeDocument/2006/math">
                    <m:r>
                      <a:rPr lang="en-GB" b="1" i="1" smtClean="0">
                        <a:solidFill>
                          <a:schemeClr val="accent2"/>
                        </a:solidFill>
                        <a:latin typeface="Cambria Math" panose="02040503050406030204" pitchFamily="18" charset="0"/>
                      </a:rPr>
                      <m:t>𝒖</m:t>
                    </m:r>
                    <m:r>
                      <a:rPr lang="en-GB" b="1" i="1" smtClean="0">
                        <a:solidFill>
                          <a:schemeClr val="accent2"/>
                        </a:solidFill>
                        <a:latin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sup>
                    </m:sSup>
                  </m:oMath>
                </a14:m>
                <a:r>
                  <a:rPr lang="en-SG" b="1" dirty="0">
                    <a:solidFill>
                      <a:schemeClr val="accent2"/>
                    </a:solidFill>
                  </a:rPr>
                  <a:t>, with </a:t>
                </a:r>
                <a14:m>
                  <m:oMath xmlns:m="http://schemas.openxmlformats.org/officeDocument/2006/math">
                    <m:r>
                      <a:rPr lang="en-GB" b="1" i="0" smtClean="0">
                        <a:solidFill>
                          <a:schemeClr val="accent2"/>
                        </a:solidFill>
                        <a:latin typeface="Cambria Math" panose="02040503050406030204" pitchFamily="18" charset="0"/>
                      </a:rPr>
                      <m:t>𝐃</m:t>
                    </m:r>
                    <m:r>
                      <a:rPr lang="en-GB" b="1" i="0" smtClean="0">
                        <a:solidFill>
                          <a:schemeClr val="accent2"/>
                        </a:solidFill>
                        <a:latin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rPr>
                        </m:ctrlPr>
                      </m:dPr>
                      <m:e>
                        <m:r>
                          <a:rPr lang="en-GB" b="1" i="1" smtClean="0">
                            <a:solidFill>
                              <a:schemeClr val="accent2"/>
                            </a:solidFill>
                            <a:latin typeface="Cambria Math" panose="02040503050406030204" pitchFamily="18" charset="0"/>
                          </a:rPr>
                          <m:t>𝑽</m:t>
                        </m:r>
                      </m:e>
                    </m:d>
                  </m:oMath>
                </a14:m>
                <a:r>
                  <a:rPr lang="en-SG" b="1" dirty="0">
                    <a:solidFill>
                      <a:schemeClr val="accent2"/>
                    </a:solidFill>
                  </a:rPr>
                  <a:t>, which roughly encapsulates the meaning of the entire incomplete sentence of </a:t>
                </a:r>
                <a14:m>
                  <m:oMath xmlns:m="http://schemas.openxmlformats.org/officeDocument/2006/math">
                    <m:r>
                      <a:rPr lang="en-SG" b="1" i="1" dirty="0" smtClean="0">
                        <a:solidFill>
                          <a:schemeClr val="accent2"/>
                        </a:solidFill>
                        <a:latin typeface="Cambria Math" panose="02040503050406030204" pitchFamily="18" charset="0"/>
                      </a:rPr>
                      <m:t>𝟐</m:t>
                    </m:r>
                    <m:r>
                      <a:rPr lang="en-SG" b="1" i="1" dirty="0" smtClean="0">
                        <a:solidFill>
                          <a:schemeClr val="accent2"/>
                        </a:solidFill>
                        <a:latin typeface="Cambria Math" panose="02040503050406030204" pitchFamily="18" charset="0"/>
                      </a:rPr>
                      <m:t>𝒌</m:t>
                    </m:r>
                  </m:oMath>
                </a14:m>
                <a:r>
                  <a:rPr lang="en-SG" b="1" dirty="0">
                    <a:solidFill>
                      <a:schemeClr val="accent2"/>
                    </a:solidFill>
                  </a:rPr>
                  <a:t> input words.</a:t>
                </a: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483098"/>
              </a:xfrm>
              <a:prstGeom prst="rect">
                <a:avLst/>
              </a:prstGeom>
              <a:blipFill>
                <a:blip r:embed="rId14"/>
                <a:stretch>
                  <a:fillRect l="-756" t="-11475" r="-2268" b="-5328"/>
                </a:stretch>
              </a:blipFill>
            </p:spPr>
            <p:txBody>
              <a:bodyPr/>
              <a:lstStyle/>
              <a:p>
                <a:r>
                  <a:rPr lang="en-SG">
                    <a:noFill/>
                  </a:rPr>
                  <a:t> </a:t>
                </a:r>
              </a:p>
            </p:txBody>
          </p:sp>
        </mc:Fallback>
      </mc:AlternateContent>
      <p:sp>
        <p:nvSpPr>
          <p:cNvPr id="3" name="Freeform: Shape 2">
            <a:extLst>
              <a:ext uri="{FF2B5EF4-FFF2-40B4-BE49-F238E27FC236}">
                <a16:creationId xmlns:a16="http://schemas.microsoft.com/office/drawing/2014/main" id="{4CDBD48E-C589-2142-54EF-315372FE92EA}"/>
              </a:ext>
            </a:extLst>
          </p:cNvPr>
          <p:cNvSpPr/>
          <p:nvPr/>
        </p:nvSpPr>
        <p:spPr>
          <a:xfrm rot="16200000">
            <a:off x="5001562" y="1008118"/>
            <a:ext cx="1285094" cy="511123"/>
          </a:xfrm>
          <a:custGeom>
            <a:avLst/>
            <a:gdLst>
              <a:gd name="connsiteX0" fmla="*/ 3597640 w 3597640"/>
              <a:gd name="connsiteY0" fmla="*/ 212676 h 347587"/>
              <a:gd name="connsiteX1" fmla="*/ 1424066 w 3597640"/>
              <a:gd name="connsiteY1" fmla="*/ 2813 h 347587"/>
              <a:gd name="connsiteX2" fmla="*/ 0 w 3597640"/>
              <a:gd name="connsiteY2" fmla="*/ 347587 h 347587"/>
            </a:gdLst>
            <a:ahLst/>
            <a:cxnLst>
              <a:cxn ang="0">
                <a:pos x="connsiteX0" y="connsiteY0"/>
              </a:cxn>
              <a:cxn ang="0">
                <a:pos x="connsiteX1" y="connsiteY1"/>
              </a:cxn>
              <a:cxn ang="0">
                <a:pos x="connsiteX2" y="connsiteY2"/>
              </a:cxn>
            </a:cxnLst>
            <a:rect l="l" t="t" r="r" b="b"/>
            <a:pathLst>
              <a:path w="3597640" h="347587">
                <a:moveTo>
                  <a:pt x="3597640" y="212676"/>
                </a:moveTo>
                <a:cubicBezTo>
                  <a:pt x="2810656" y="96502"/>
                  <a:pt x="2023673" y="-19672"/>
                  <a:pt x="1424066" y="2813"/>
                </a:cubicBezTo>
                <a:cubicBezTo>
                  <a:pt x="824459" y="25298"/>
                  <a:pt x="412229" y="186442"/>
                  <a:pt x="0" y="347587"/>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422B857-58BA-ABA9-0D2B-6117FD08F08B}"/>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5" name="Rectangle 4">
                <a:extLst>
                  <a:ext uri="{FF2B5EF4-FFF2-40B4-BE49-F238E27FC236}">
                    <a16:creationId xmlns:a16="http://schemas.microsoft.com/office/drawing/2014/main" id="{5422B857-58BA-ABA9-0D2B-6117FD08F08B}"/>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5"/>
                <a:stretch>
                  <a:fillRect r="-290"/>
                </a:stretch>
              </a:blipFill>
              <a:ln w="38100">
                <a:solidFill>
                  <a:srgbClr val="FF0000"/>
                </a:solidFill>
              </a:ln>
            </p:spPr>
            <p:txBody>
              <a:bodyPr/>
              <a:lstStyle/>
              <a:p>
                <a:r>
                  <a:rPr lang="en-SG">
                    <a:noFill/>
                  </a:rPr>
                  <a:t> </a:t>
                </a:r>
              </a:p>
            </p:txBody>
          </p:sp>
        </mc:Fallback>
      </mc:AlternateContent>
      <p:sp>
        <p:nvSpPr>
          <p:cNvPr id="6" name="Rectangle 5">
            <a:extLst>
              <a:ext uri="{FF2B5EF4-FFF2-40B4-BE49-F238E27FC236}">
                <a16:creationId xmlns:a16="http://schemas.microsoft.com/office/drawing/2014/main" id="{FF86DEAA-7282-C1DB-FDE4-2A80931432F6}"/>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Oval 6">
            <a:extLst>
              <a:ext uri="{FF2B5EF4-FFF2-40B4-BE49-F238E27FC236}">
                <a16:creationId xmlns:a16="http://schemas.microsoft.com/office/drawing/2014/main" id="{6D926580-ECF8-7304-2715-D56A9A98EBAC}"/>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Oval 7">
            <a:extLst>
              <a:ext uri="{FF2B5EF4-FFF2-40B4-BE49-F238E27FC236}">
                <a16:creationId xmlns:a16="http://schemas.microsoft.com/office/drawing/2014/main" id="{FA6A3137-B9E5-1191-56D7-61BCDBD8F63B}"/>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D3B7D3FA-F2B4-317E-282F-63C8B7492999}"/>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13" name="Oval 12">
            <a:extLst>
              <a:ext uri="{FF2B5EF4-FFF2-40B4-BE49-F238E27FC236}">
                <a16:creationId xmlns:a16="http://schemas.microsoft.com/office/drawing/2014/main" id="{62FDC99F-3F8E-2AF0-FF47-823352296C3B}"/>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4" name="Oval 13">
            <a:extLst>
              <a:ext uri="{FF2B5EF4-FFF2-40B4-BE49-F238E27FC236}">
                <a16:creationId xmlns:a16="http://schemas.microsoft.com/office/drawing/2014/main" id="{1C2F3D67-ACE3-2760-74C2-E7BACDA9929E}"/>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8366E25-A40A-25D7-E9C7-A28033AC02B2}"/>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6" name="TextBox 15">
                <a:extLst>
                  <a:ext uri="{FF2B5EF4-FFF2-40B4-BE49-F238E27FC236}">
                    <a16:creationId xmlns:a16="http://schemas.microsoft.com/office/drawing/2014/main" id="{A8366E25-A40A-25D7-E9C7-A28033AC02B2}"/>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6"/>
                <a:stretch>
                  <a:fillRect r="-621" b="-16667"/>
                </a:stretch>
              </a:blipFill>
            </p:spPr>
            <p:txBody>
              <a:bodyPr/>
              <a:lstStyle/>
              <a:p>
                <a:r>
                  <a:rPr lang="en-SG">
                    <a:noFill/>
                  </a:rPr>
                  <a:t> </a:t>
                </a:r>
              </a:p>
            </p:txBody>
          </p:sp>
        </mc:Fallback>
      </mc:AlternateContent>
      <p:cxnSp>
        <p:nvCxnSpPr>
          <p:cNvPr id="17" name="Straight Arrow Connector 16">
            <a:extLst>
              <a:ext uri="{FF2B5EF4-FFF2-40B4-BE49-F238E27FC236}">
                <a16:creationId xmlns:a16="http://schemas.microsoft.com/office/drawing/2014/main" id="{F15BFD91-1C9A-98C8-844C-D4FABAB64E4E}"/>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705BA81-9ACF-5352-7B5A-EAEF096E1076}"/>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25" name="TextBox 24">
                <a:extLst>
                  <a:ext uri="{FF2B5EF4-FFF2-40B4-BE49-F238E27FC236}">
                    <a16:creationId xmlns:a16="http://schemas.microsoft.com/office/drawing/2014/main" id="{1705BA81-9ACF-5352-7B5A-EAEF096E1076}"/>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662487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4"/>
                </a:pPr>
                <a:r>
                  <a:rPr lang="en-US" dirty="0"/>
                  <a:t>The final layer is trainable and produces an output </a:t>
                </a:r>
                <a14:m>
                  <m:oMath xmlns:m="http://schemas.openxmlformats.org/officeDocument/2006/math">
                    <m:r>
                      <a:rPr lang="en-US" i="1" dirty="0" smtClean="0">
                        <a:latin typeface="Cambria Math" panose="02040503050406030204" pitchFamily="18" charset="0"/>
                      </a:rPr>
                      <m:t>𝑜</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r>
                        <a:rPr lang="en-GB" b="0" i="1" smtClean="0">
                          <a:latin typeface="Cambria Math" panose="02040503050406030204" pitchFamily="18" charset="0"/>
                        </a:rPr>
                        <m:t>𝑠𝑜𝑓𝑡𝑚𝑎𝑥</m:t>
                      </m:r>
                      <m:r>
                        <a:rPr lang="en-GB" b="0" i="1" smtClean="0">
                          <a:latin typeface="Cambria Math" panose="02040503050406030204" pitchFamily="18" charset="0"/>
                        </a:rPr>
                        <m:t>(</m:t>
                      </m:r>
                      <m:r>
                        <a:rPr lang="en-US" b="0" i="1" smtClean="0">
                          <a:latin typeface="Cambria Math" panose="02040503050406030204" pitchFamily="18" charset="0"/>
                        </a:rPr>
                        <m:t>𝑅𝑢</m:t>
                      </m:r>
                      <m:r>
                        <a:rPr lang="en-GB"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𝑅</m:t>
                    </m:r>
                    <m:r>
                      <a:rPr lang="en-US" b="0" i="1" dirty="0" smtClean="0">
                        <a:latin typeface="Cambria Math" panose="02040503050406030204" pitchFamily="18" charset="0"/>
                      </a:rPr>
                      <m:t>∈</m:t>
                    </m:r>
                  </m:oMath>
                </a14:m>
                <a:r>
                  <a:rPr lang="en-US" dirty="0"/>
                  <a:t>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r>
                          <a:rPr lang="en-US" b="0" i="1" dirty="0" smtClean="0">
                            <a:latin typeface="Cambria Math" panose="02040503050406030204" pitchFamily="18" charset="0"/>
                          </a:rPr>
                          <m:t>×</m:t>
                        </m:r>
                        <m:r>
                          <a:rPr lang="en-US" b="0" i="1" dirty="0" smtClean="0">
                            <a:latin typeface="Cambria Math" panose="02040503050406030204" pitchFamily="18" charset="0"/>
                          </a:rPr>
                          <m:t>𝐷</m:t>
                        </m:r>
                      </m:sup>
                    </m:sSup>
                  </m:oMath>
                </a14:m>
                <a:r>
                  <a:rPr lang="en-GB" dirty="0"/>
                  <a:t> so that </a:t>
                </a:r>
                <a14:m>
                  <m:oMath xmlns:m="http://schemas.openxmlformats.org/officeDocument/2006/math">
                    <m:r>
                      <a:rPr lang="en-US" b="0" i="1" smtClean="0">
                        <a:latin typeface="Cambria Math" panose="02040503050406030204" pitchFamily="18" charset="0"/>
                      </a:rPr>
                      <m:t>𝑜</m:t>
                    </m:r>
                    <m:r>
                      <a:rPr lang="en-US" b="0" i="1" smtClean="0">
                        <a:latin typeface="Cambria Math" panose="02040503050406030204" pitchFamily="18" charset="0"/>
                      </a:rPr>
                      <m:t>∈</m:t>
                    </m:r>
                    <m:sSup>
                      <m:sSupPr>
                        <m:ctrlPr>
                          <a:rPr lang="en-US" i="1" dirty="0">
                            <a:latin typeface="Cambria Math" panose="02040503050406030204" pitchFamily="18" charset="0"/>
                          </a:rPr>
                        </m:ctrlPr>
                      </m:sSupPr>
                      <m:e>
                        <m:r>
                          <a:rPr lang="en-US" i="1" dirty="0">
                            <a:latin typeface="Cambria Math" panose="02040503050406030204" pitchFamily="18" charset="0"/>
                            <a:ea typeface="Cambria Math" panose="02040503050406030204" pitchFamily="18" charset="0"/>
                          </a:rPr>
                          <m:t>ℝ</m:t>
                        </m:r>
                      </m:e>
                      <m:sup>
                        <m:d>
                          <m:dPr>
                            <m:begChr m:val="|"/>
                            <m:endChr m:val="|"/>
                            <m:ctrlPr>
                              <a:rPr lang="en-US" i="1" dirty="0">
                                <a:latin typeface="Cambria Math" panose="02040503050406030204" pitchFamily="18" charset="0"/>
                              </a:rPr>
                            </m:ctrlPr>
                          </m:dPr>
                          <m:e>
                            <m:r>
                              <a:rPr lang="en-US" i="1" dirty="0">
                                <a:latin typeface="Cambria Math" panose="02040503050406030204" pitchFamily="18" charset="0"/>
                              </a:rPr>
                              <m:t>𝑉</m:t>
                            </m:r>
                          </m:e>
                        </m:d>
                      </m:sup>
                    </m:sSup>
                  </m:oMath>
                </a14:m>
                <a:r>
                  <a:rPr lang="en-GB" dirty="0"/>
                  <a:t>.</a:t>
                </a:r>
              </a:p>
              <a:p>
                <a:pPr marL="0" indent="0">
                  <a:buNone/>
                </a:pPr>
                <a:r>
                  <a:rPr lang="en-GB" dirty="0"/>
                  <a:t>The output </a:t>
                </a:r>
                <a14:m>
                  <m:oMath xmlns:m="http://schemas.openxmlformats.org/officeDocument/2006/math">
                    <m:r>
                      <a:rPr lang="en-GB" i="1" dirty="0" smtClean="0">
                        <a:latin typeface="Cambria Math" panose="02040503050406030204" pitchFamily="18" charset="0"/>
                      </a:rPr>
                      <m:t>𝑜</m:t>
                    </m:r>
                    <m:r>
                      <a:rPr lang="en-GB" i="1" dirty="0" smtClean="0">
                        <a:latin typeface="Cambria Math" panose="02040503050406030204" pitchFamily="18" charset="0"/>
                      </a:rPr>
                      <m:t> </m:t>
                    </m:r>
                  </m:oMath>
                </a14:m>
                <a:r>
                  <a:rPr lang="en-GB" dirty="0"/>
                  <a:t>then gives probabilities over which word should be predicted as the missing word, for each possible word in the dictionary of words </a:t>
                </a:r>
                <a14:m>
                  <m:oMath xmlns:m="http://schemas.openxmlformats.org/officeDocument/2006/math">
                    <m:r>
                      <a:rPr lang="en-GB" i="1" dirty="0">
                        <a:latin typeface="Cambria Math" panose="02040503050406030204" pitchFamily="18" charset="0"/>
                      </a:rPr>
                      <m:t>𝑉</m:t>
                    </m:r>
                  </m:oMath>
                </a14:m>
                <a:r>
                  <a:rPr lang="en-GB" dirty="0"/>
                  <a:t>.</a:t>
                </a:r>
              </a:p>
              <a:p>
                <a:pPr marL="0" indent="0">
                  <a:buNone/>
                </a:pPr>
                <a:endParaRPr lang="en-GB" dirty="0"/>
              </a:p>
              <a:p>
                <a:pPr marL="0" indent="0">
                  <a:buNone/>
                </a:pPr>
                <a:endParaRPr lang="en-GB" dirty="0"/>
              </a:p>
            </p:txBody>
          </p:sp>
        </mc:Choice>
        <mc:Fallback>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400"/>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1D444523-F41E-D69D-C4BE-EF50CDE082A3}"/>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16038440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Straight Arrow Connector 66">
            <a:extLst>
              <a:ext uri="{FF2B5EF4-FFF2-40B4-BE49-F238E27FC236}">
                <a16:creationId xmlns:a16="http://schemas.microsoft.com/office/drawing/2014/main" id="{F467E402-A021-F968-BA32-127E48E36F02}"/>
              </a:ext>
            </a:extLst>
          </p:cNvPr>
          <p:cNvCxnSpPr>
            <a:cxnSpLocks/>
            <a:endCxn id="68" idx="1"/>
          </p:cNvCxnSpPr>
          <p:nvPr/>
        </p:nvCxnSpPr>
        <p:spPr>
          <a:xfrm>
            <a:off x="4198092" y="879453"/>
            <a:ext cx="2308251" cy="3169282"/>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3B709C5-BC13-EBFD-D8F4-6D584D4BFE19}"/>
              </a:ext>
            </a:extLst>
          </p:cNvPr>
          <p:cNvCxnSpPr>
            <a:cxnSpLocks/>
            <a:stCxn id="48" idx="3"/>
            <a:endCxn id="68" idx="1"/>
          </p:cNvCxnSpPr>
          <p:nvPr/>
        </p:nvCxnSpPr>
        <p:spPr>
          <a:xfrm>
            <a:off x="4193622" y="2216357"/>
            <a:ext cx="2312721" cy="1832378"/>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61521B89-4A06-D578-7A89-8211134BDFD6}"/>
              </a:ext>
            </a:extLst>
          </p:cNvPr>
          <p:cNvCxnSpPr>
            <a:cxnSpLocks/>
            <a:stCxn id="49" idx="3"/>
          </p:cNvCxnSpPr>
          <p:nvPr/>
        </p:nvCxnSpPr>
        <p:spPr>
          <a:xfrm flipV="1">
            <a:off x="4189523" y="4057135"/>
            <a:ext cx="2316820" cy="59433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6935879E-050C-50BB-20C1-1F60F4F0251C}"/>
              </a:ext>
            </a:extLst>
          </p:cNvPr>
          <p:cNvCxnSpPr>
            <a:cxnSpLocks/>
            <a:stCxn id="50" idx="3"/>
            <a:endCxn id="68" idx="1"/>
          </p:cNvCxnSpPr>
          <p:nvPr/>
        </p:nvCxnSpPr>
        <p:spPr>
          <a:xfrm flipV="1">
            <a:off x="4198092" y="4048735"/>
            <a:ext cx="2308251" cy="1952349"/>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7BA03BA-BF41-199E-4D02-587B6833962F}"/>
              </a:ext>
            </a:extLst>
          </p:cNvPr>
          <p:cNvCxnSpPr>
            <a:cxnSpLocks/>
          </p:cNvCxnSpPr>
          <p:nvPr/>
        </p:nvCxnSpPr>
        <p:spPr>
          <a:xfrm>
            <a:off x="1814052" y="6009791"/>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FD5116C6-E38B-9D00-846C-82E4B6E54DB1}"/>
              </a:ext>
            </a:extLst>
          </p:cNvPr>
          <p:cNvCxnSpPr>
            <a:cxnSpLocks/>
          </p:cNvCxnSpPr>
          <p:nvPr/>
        </p:nvCxnSpPr>
        <p:spPr>
          <a:xfrm>
            <a:off x="1802215" y="4664480"/>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6550009F-5FCB-9C05-7302-5EF5EF8E3AF2}"/>
              </a:ext>
            </a:extLst>
          </p:cNvPr>
          <p:cNvCxnSpPr>
            <a:cxnSpLocks/>
          </p:cNvCxnSpPr>
          <p:nvPr/>
        </p:nvCxnSpPr>
        <p:spPr>
          <a:xfrm>
            <a:off x="1802216" y="2208277"/>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8F378226-DB9C-89A4-CF2A-CAC89E76D2D1}"/>
              </a:ext>
            </a:extLst>
          </p:cNvPr>
          <p:cNvSpPr/>
          <p:nvPr/>
        </p:nvSpPr>
        <p:spPr>
          <a:xfrm>
            <a:off x="1460090" y="24334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Oval 8">
            <a:extLst>
              <a:ext uri="{FF2B5EF4-FFF2-40B4-BE49-F238E27FC236}">
                <a16:creationId xmlns:a16="http://schemas.microsoft.com/office/drawing/2014/main" id="{C80B9324-2B53-3BFA-C073-13EEC74946D3}"/>
              </a:ext>
            </a:extLst>
          </p:cNvPr>
          <p:cNvSpPr/>
          <p:nvPr/>
        </p:nvSpPr>
        <p:spPr>
          <a:xfrm>
            <a:off x="1565071" y="54896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Oval 9">
            <a:extLst>
              <a:ext uri="{FF2B5EF4-FFF2-40B4-BE49-F238E27FC236}">
                <a16:creationId xmlns:a16="http://schemas.microsoft.com/office/drawing/2014/main" id="{96F3B977-A703-63E9-8358-16EA80AD3806}"/>
              </a:ext>
            </a:extLst>
          </p:cNvPr>
          <p:cNvSpPr/>
          <p:nvPr/>
        </p:nvSpPr>
        <p:spPr>
          <a:xfrm>
            <a:off x="1565071" y="1026861"/>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E69E2BBF-E728-683F-09A7-B7F86F43005A}"/>
              </a:ext>
            </a:extLst>
          </p:cNvPr>
          <p:cNvSpPr txBox="1"/>
          <p:nvPr/>
        </p:nvSpPr>
        <p:spPr>
          <a:xfrm rot="5400000">
            <a:off x="1536062" y="620886"/>
            <a:ext cx="353962" cy="461665"/>
          </a:xfrm>
          <a:prstGeom prst="rect">
            <a:avLst/>
          </a:prstGeom>
          <a:noFill/>
        </p:spPr>
        <p:txBody>
          <a:bodyPr wrap="square" rtlCol="0">
            <a:spAutoFit/>
          </a:bodyPr>
          <a:lstStyle/>
          <a:p>
            <a:r>
              <a:rPr lang="en-GB" sz="2400" b="1" dirty="0"/>
              <a:t>…</a:t>
            </a:r>
            <a:endParaRPr lang="en-SG" sz="2400" b="1" dirty="0"/>
          </a:p>
        </p:txBody>
      </p:sp>
      <p:sp>
        <p:nvSpPr>
          <p:cNvPr id="15" name="Oval 14">
            <a:extLst>
              <a:ext uri="{FF2B5EF4-FFF2-40B4-BE49-F238E27FC236}">
                <a16:creationId xmlns:a16="http://schemas.microsoft.com/office/drawing/2014/main" id="{CF65FE73-C5A3-9917-929A-42A94CE805B3}"/>
              </a:ext>
            </a:extLst>
          </p:cNvPr>
          <p:cNvSpPr/>
          <p:nvPr/>
        </p:nvSpPr>
        <p:spPr>
          <a:xfrm>
            <a:off x="1565071" y="32589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Oval 17">
            <a:extLst>
              <a:ext uri="{FF2B5EF4-FFF2-40B4-BE49-F238E27FC236}">
                <a16:creationId xmlns:a16="http://schemas.microsoft.com/office/drawing/2014/main" id="{F861C823-2FD8-6B11-CF6D-179A0A159FEB}"/>
              </a:ext>
            </a:extLst>
          </p:cNvPr>
          <p:cNvSpPr/>
          <p:nvPr/>
        </p:nvSpPr>
        <p:spPr>
          <a:xfrm>
            <a:off x="1565071" y="125085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Rectangle 18">
            <a:extLst>
              <a:ext uri="{FF2B5EF4-FFF2-40B4-BE49-F238E27FC236}">
                <a16:creationId xmlns:a16="http://schemas.microsoft.com/office/drawing/2014/main" id="{7DAF8EF3-3BCB-A49C-6BC1-5440FB2BDC6B}"/>
              </a:ext>
            </a:extLst>
          </p:cNvPr>
          <p:cNvSpPr/>
          <p:nvPr/>
        </p:nvSpPr>
        <p:spPr>
          <a:xfrm>
            <a:off x="1460090" y="160061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Oval 19">
            <a:extLst>
              <a:ext uri="{FF2B5EF4-FFF2-40B4-BE49-F238E27FC236}">
                <a16:creationId xmlns:a16="http://schemas.microsoft.com/office/drawing/2014/main" id="{1B578753-DB56-0654-604A-EA2532B2CA0B}"/>
              </a:ext>
            </a:extLst>
          </p:cNvPr>
          <p:cNvSpPr/>
          <p:nvPr/>
        </p:nvSpPr>
        <p:spPr>
          <a:xfrm>
            <a:off x="1565071" y="190622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Oval 20">
            <a:extLst>
              <a:ext uri="{FF2B5EF4-FFF2-40B4-BE49-F238E27FC236}">
                <a16:creationId xmlns:a16="http://schemas.microsoft.com/office/drawing/2014/main" id="{EBE40681-A648-B930-5817-5D5533DAFE63}"/>
              </a:ext>
            </a:extLst>
          </p:cNvPr>
          <p:cNvSpPr/>
          <p:nvPr/>
        </p:nvSpPr>
        <p:spPr>
          <a:xfrm>
            <a:off x="1565071" y="238412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2" name="TextBox 21">
            <a:extLst>
              <a:ext uri="{FF2B5EF4-FFF2-40B4-BE49-F238E27FC236}">
                <a16:creationId xmlns:a16="http://schemas.microsoft.com/office/drawing/2014/main" id="{F93F39CC-EC68-109A-C8F6-3056FD86323A}"/>
              </a:ext>
            </a:extLst>
          </p:cNvPr>
          <p:cNvSpPr txBox="1"/>
          <p:nvPr/>
        </p:nvSpPr>
        <p:spPr>
          <a:xfrm rot="5400000">
            <a:off x="1536062" y="1978150"/>
            <a:ext cx="353962" cy="461665"/>
          </a:xfrm>
          <a:prstGeom prst="rect">
            <a:avLst/>
          </a:prstGeom>
          <a:noFill/>
        </p:spPr>
        <p:txBody>
          <a:bodyPr wrap="square" rtlCol="0">
            <a:spAutoFit/>
          </a:bodyPr>
          <a:lstStyle/>
          <a:p>
            <a:r>
              <a:rPr lang="en-GB" sz="2400" b="1" dirty="0"/>
              <a:t>…</a:t>
            </a:r>
            <a:endParaRPr lang="en-SG" sz="2400" b="1" dirty="0"/>
          </a:p>
        </p:txBody>
      </p:sp>
      <p:sp>
        <p:nvSpPr>
          <p:cNvPr id="23" name="Oval 22">
            <a:extLst>
              <a:ext uri="{FF2B5EF4-FFF2-40B4-BE49-F238E27FC236}">
                <a16:creationId xmlns:a16="http://schemas.microsoft.com/office/drawing/2014/main" id="{7C5F4203-25DB-78BB-B6E1-6F680A48E767}"/>
              </a:ext>
            </a:extLst>
          </p:cNvPr>
          <p:cNvSpPr/>
          <p:nvPr/>
        </p:nvSpPr>
        <p:spPr>
          <a:xfrm>
            <a:off x="1565071" y="1683159"/>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Oval 23">
            <a:extLst>
              <a:ext uri="{FF2B5EF4-FFF2-40B4-BE49-F238E27FC236}">
                <a16:creationId xmlns:a16="http://schemas.microsoft.com/office/drawing/2014/main" id="{D273B49A-EFB1-AC33-0334-9DD787CABBEB}"/>
              </a:ext>
            </a:extLst>
          </p:cNvPr>
          <p:cNvSpPr/>
          <p:nvPr/>
        </p:nvSpPr>
        <p:spPr>
          <a:xfrm>
            <a:off x="1565071" y="2608114"/>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7" name="Rectangle 26">
            <a:extLst>
              <a:ext uri="{FF2B5EF4-FFF2-40B4-BE49-F238E27FC236}">
                <a16:creationId xmlns:a16="http://schemas.microsoft.com/office/drawing/2014/main" id="{2285AC28-6539-66B2-775B-C1A6CA949D63}"/>
              </a:ext>
            </a:extLst>
          </p:cNvPr>
          <p:cNvSpPr/>
          <p:nvPr/>
        </p:nvSpPr>
        <p:spPr>
          <a:xfrm>
            <a:off x="1460090" y="5383162"/>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8" name="Oval 27">
            <a:extLst>
              <a:ext uri="{FF2B5EF4-FFF2-40B4-BE49-F238E27FC236}">
                <a16:creationId xmlns:a16="http://schemas.microsoft.com/office/drawing/2014/main" id="{2657C4FB-DF79-1034-99E4-7E91E7A17FDD}"/>
              </a:ext>
            </a:extLst>
          </p:cNvPr>
          <p:cNvSpPr/>
          <p:nvPr/>
        </p:nvSpPr>
        <p:spPr>
          <a:xfrm>
            <a:off x="1565071" y="5688778"/>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Oval 28">
            <a:extLst>
              <a:ext uri="{FF2B5EF4-FFF2-40B4-BE49-F238E27FC236}">
                <a16:creationId xmlns:a16="http://schemas.microsoft.com/office/drawing/2014/main" id="{19DF2646-3AA2-D1FD-F764-16AFC4BAEE2F}"/>
              </a:ext>
            </a:extLst>
          </p:cNvPr>
          <p:cNvSpPr/>
          <p:nvPr/>
        </p:nvSpPr>
        <p:spPr>
          <a:xfrm>
            <a:off x="1565071" y="61666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0" name="TextBox 29">
            <a:extLst>
              <a:ext uri="{FF2B5EF4-FFF2-40B4-BE49-F238E27FC236}">
                <a16:creationId xmlns:a16="http://schemas.microsoft.com/office/drawing/2014/main" id="{557E05CF-E529-A6E7-BE61-528EFFC7E3F6}"/>
              </a:ext>
            </a:extLst>
          </p:cNvPr>
          <p:cNvSpPr txBox="1"/>
          <p:nvPr/>
        </p:nvSpPr>
        <p:spPr>
          <a:xfrm rot="5400000">
            <a:off x="1536062" y="5760700"/>
            <a:ext cx="353962" cy="461665"/>
          </a:xfrm>
          <a:prstGeom prst="rect">
            <a:avLst/>
          </a:prstGeom>
          <a:noFill/>
        </p:spPr>
        <p:txBody>
          <a:bodyPr wrap="square" rtlCol="0">
            <a:spAutoFit/>
          </a:bodyPr>
          <a:lstStyle/>
          <a:p>
            <a:r>
              <a:rPr lang="en-GB" sz="2400" b="1" dirty="0"/>
              <a:t>…</a:t>
            </a:r>
            <a:endParaRPr lang="en-SG" sz="2400" b="1" dirty="0"/>
          </a:p>
        </p:txBody>
      </p:sp>
      <p:sp>
        <p:nvSpPr>
          <p:cNvPr id="31" name="Oval 30">
            <a:extLst>
              <a:ext uri="{FF2B5EF4-FFF2-40B4-BE49-F238E27FC236}">
                <a16:creationId xmlns:a16="http://schemas.microsoft.com/office/drawing/2014/main" id="{B47BF91A-B97D-0C4B-C626-E429DD803FA6}"/>
              </a:ext>
            </a:extLst>
          </p:cNvPr>
          <p:cNvSpPr/>
          <p:nvPr/>
        </p:nvSpPr>
        <p:spPr>
          <a:xfrm>
            <a:off x="1565071" y="5465709"/>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Oval 31">
            <a:extLst>
              <a:ext uri="{FF2B5EF4-FFF2-40B4-BE49-F238E27FC236}">
                <a16:creationId xmlns:a16="http://schemas.microsoft.com/office/drawing/2014/main" id="{16BF56E8-6148-AF4F-292C-88A7E82FFB51}"/>
              </a:ext>
            </a:extLst>
          </p:cNvPr>
          <p:cNvSpPr/>
          <p:nvPr/>
        </p:nvSpPr>
        <p:spPr>
          <a:xfrm>
            <a:off x="1565071" y="639066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3" name="Rectangle 32">
            <a:extLst>
              <a:ext uri="{FF2B5EF4-FFF2-40B4-BE49-F238E27FC236}">
                <a16:creationId xmlns:a16="http://schemas.microsoft.com/office/drawing/2014/main" id="{0D0BD47A-F0EE-B7DB-5C1C-CA668E0348EC}"/>
              </a:ext>
            </a:extLst>
          </p:cNvPr>
          <p:cNvSpPr/>
          <p:nvPr/>
        </p:nvSpPr>
        <p:spPr>
          <a:xfrm>
            <a:off x="1460090" y="4035728"/>
            <a:ext cx="353962" cy="12314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4" name="Oval 33">
            <a:extLst>
              <a:ext uri="{FF2B5EF4-FFF2-40B4-BE49-F238E27FC236}">
                <a16:creationId xmlns:a16="http://schemas.microsoft.com/office/drawing/2014/main" id="{D4F2F1C8-4570-2FAB-4047-4AC23D6ABBD4}"/>
              </a:ext>
            </a:extLst>
          </p:cNvPr>
          <p:cNvSpPr/>
          <p:nvPr/>
        </p:nvSpPr>
        <p:spPr>
          <a:xfrm>
            <a:off x="1565071" y="4341344"/>
            <a:ext cx="144000" cy="144000"/>
          </a:xfrm>
          <a:prstGeom prst="ellipse">
            <a:avLst/>
          </a:prstGeom>
          <a:solidFill>
            <a:schemeClr val="tx1">
              <a:lumMod val="85000"/>
              <a:lumOff val="1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5" name="Oval 34">
            <a:extLst>
              <a:ext uri="{FF2B5EF4-FFF2-40B4-BE49-F238E27FC236}">
                <a16:creationId xmlns:a16="http://schemas.microsoft.com/office/drawing/2014/main" id="{4055604A-9A51-7D60-6F95-FFFFC96E46D0}"/>
              </a:ext>
            </a:extLst>
          </p:cNvPr>
          <p:cNvSpPr/>
          <p:nvPr/>
        </p:nvSpPr>
        <p:spPr>
          <a:xfrm>
            <a:off x="1565071" y="4819241"/>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6" name="TextBox 35">
            <a:extLst>
              <a:ext uri="{FF2B5EF4-FFF2-40B4-BE49-F238E27FC236}">
                <a16:creationId xmlns:a16="http://schemas.microsoft.com/office/drawing/2014/main" id="{1BEF0609-5EDD-1410-E69D-905F14A74162}"/>
              </a:ext>
            </a:extLst>
          </p:cNvPr>
          <p:cNvSpPr txBox="1"/>
          <p:nvPr/>
        </p:nvSpPr>
        <p:spPr>
          <a:xfrm rot="5400000">
            <a:off x="1536062" y="4413266"/>
            <a:ext cx="353962" cy="461665"/>
          </a:xfrm>
          <a:prstGeom prst="rect">
            <a:avLst/>
          </a:prstGeom>
          <a:noFill/>
        </p:spPr>
        <p:txBody>
          <a:bodyPr wrap="square" rtlCol="0">
            <a:spAutoFit/>
          </a:bodyPr>
          <a:lstStyle/>
          <a:p>
            <a:r>
              <a:rPr lang="en-GB" sz="2400" b="1" dirty="0"/>
              <a:t>…</a:t>
            </a:r>
            <a:endParaRPr lang="en-SG" sz="2400" b="1" dirty="0"/>
          </a:p>
        </p:txBody>
      </p:sp>
      <p:sp>
        <p:nvSpPr>
          <p:cNvPr id="37" name="Oval 36">
            <a:extLst>
              <a:ext uri="{FF2B5EF4-FFF2-40B4-BE49-F238E27FC236}">
                <a16:creationId xmlns:a16="http://schemas.microsoft.com/office/drawing/2014/main" id="{7C0C6718-D8E1-8724-8C55-0FA9C25421AB}"/>
              </a:ext>
            </a:extLst>
          </p:cNvPr>
          <p:cNvSpPr/>
          <p:nvPr/>
        </p:nvSpPr>
        <p:spPr>
          <a:xfrm>
            <a:off x="1565071" y="4118275"/>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8" name="Oval 37">
            <a:extLst>
              <a:ext uri="{FF2B5EF4-FFF2-40B4-BE49-F238E27FC236}">
                <a16:creationId xmlns:a16="http://schemas.microsoft.com/office/drawing/2014/main" id="{5C84CA61-3C40-44C9-D5CB-2D24AB390A68}"/>
              </a:ext>
            </a:extLst>
          </p:cNvPr>
          <p:cNvSpPr/>
          <p:nvPr/>
        </p:nvSpPr>
        <p:spPr>
          <a:xfrm>
            <a:off x="1565071" y="5043230"/>
            <a:ext cx="144000" cy="1440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9" name="TextBox 38">
            <a:extLst>
              <a:ext uri="{FF2B5EF4-FFF2-40B4-BE49-F238E27FC236}">
                <a16:creationId xmlns:a16="http://schemas.microsoft.com/office/drawing/2014/main" id="{3213E547-046F-FAB3-B490-40E4E25EF6F5}"/>
              </a:ext>
            </a:extLst>
          </p:cNvPr>
          <p:cNvSpPr txBox="1"/>
          <p:nvPr/>
        </p:nvSpPr>
        <p:spPr>
          <a:xfrm>
            <a:off x="624347" y="2039578"/>
            <a:ext cx="857863" cy="369332"/>
          </a:xfrm>
          <a:prstGeom prst="rect">
            <a:avLst/>
          </a:prstGeom>
          <a:noFill/>
        </p:spPr>
        <p:txBody>
          <a:bodyPr wrap="square" rtlCol="0">
            <a:spAutoFit/>
          </a:bodyPr>
          <a:lstStyle/>
          <a:p>
            <a:r>
              <a:rPr lang="en-GB" dirty="0" err="1"/>
              <a:t>Gonna</a:t>
            </a:r>
            <a:endParaRPr lang="en-SG" dirty="0"/>
          </a:p>
        </p:txBody>
      </p:sp>
      <p:sp>
        <p:nvSpPr>
          <p:cNvPr id="40" name="TextBox 39">
            <a:extLst>
              <a:ext uri="{FF2B5EF4-FFF2-40B4-BE49-F238E27FC236}">
                <a16:creationId xmlns:a16="http://schemas.microsoft.com/office/drawing/2014/main" id="{A3306800-DE5B-92EB-3FA6-F671073C70E1}"/>
              </a:ext>
            </a:extLst>
          </p:cNvPr>
          <p:cNvSpPr txBox="1"/>
          <p:nvPr/>
        </p:nvSpPr>
        <p:spPr>
          <a:xfrm>
            <a:off x="624347" y="692964"/>
            <a:ext cx="796413" cy="369332"/>
          </a:xfrm>
          <a:prstGeom prst="rect">
            <a:avLst/>
          </a:prstGeom>
          <a:noFill/>
        </p:spPr>
        <p:txBody>
          <a:bodyPr wrap="square" rtlCol="0">
            <a:spAutoFit/>
          </a:bodyPr>
          <a:lstStyle/>
          <a:p>
            <a:r>
              <a:rPr lang="en-GB" dirty="0"/>
              <a:t>Never</a:t>
            </a:r>
            <a:endParaRPr lang="en-SG" dirty="0"/>
          </a:p>
        </p:txBody>
      </p:sp>
      <p:sp>
        <p:nvSpPr>
          <p:cNvPr id="41" name="TextBox 40">
            <a:extLst>
              <a:ext uri="{FF2B5EF4-FFF2-40B4-BE49-F238E27FC236}">
                <a16:creationId xmlns:a16="http://schemas.microsoft.com/office/drawing/2014/main" id="{77C7C866-39BB-D025-9559-504323E60FA8}"/>
              </a:ext>
            </a:extLst>
          </p:cNvPr>
          <p:cNvSpPr txBox="1"/>
          <p:nvPr/>
        </p:nvSpPr>
        <p:spPr>
          <a:xfrm>
            <a:off x="622246" y="4465892"/>
            <a:ext cx="796413" cy="369332"/>
          </a:xfrm>
          <a:prstGeom prst="rect">
            <a:avLst/>
          </a:prstGeom>
          <a:noFill/>
        </p:spPr>
        <p:txBody>
          <a:bodyPr wrap="square" rtlCol="0">
            <a:spAutoFit/>
          </a:bodyPr>
          <a:lstStyle/>
          <a:p>
            <a:r>
              <a:rPr lang="en-GB" dirty="0"/>
              <a:t>You</a:t>
            </a:r>
            <a:endParaRPr lang="en-SG" dirty="0"/>
          </a:p>
        </p:txBody>
      </p:sp>
      <p:cxnSp>
        <p:nvCxnSpPr>
          <p:cNvPr id="52" name="Straight Arrow Connector 51">
            <a:extLst>
              <a:ext uri="{FF2B5EF4-FFF2-40B4-BE49-F238E27FC236}">
                <a16:creationId xmlns:a16="http://schemas.microsoft.com/office/drawing/2014/main" id="{F598DA67-463C-BB5C-DF24-F216E0878D4B}"/>
              </a:ext>
            </a:extLst>
          </p:cNvPr>
          <p:cNvCxnSpPr>
            <a:cxnSpLocks/>
            <a:endCxn id="47" idx="1"/>
          </p:cNvCxnSpPr>
          <p:nvPr/>
        </p:nvCxnSpPr>
        <p:spPr>
          <a:xfrm>
            <a:off x="1806315" y="876925"/>
            <a:ext cx="2033345" cy="705"/>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E6CE677B-7DA3-670A-E0B9-47FC47279654}"/>
              </a:ext>
            </a:extLst>
          </p:cNvPr>
          <p:cNvSpPr txBox="1"/>
          <p:nvPr/>
        </p:nvSpPr>
        <p:spPr>
          <a:xfrm>
            <a:off x="622245" y="5793767"/>
            <a:ext cx="796413" cy="369332"/>
          </a:xfrm>
          <a:prstGeom prst="rect">
            <a:avLst/>
          </a:prstGeom>
          <a:noFill/>
        </p:spPr>
        <p:txBody>
          <a:bodyPr wrap="square" rtlCol="0">
            <a:spAutoFit/>
          </a:bodyPr>
          <a:lstStyle/>
          <a:p>
            <a:r>
              <a:rPr lang="en-GB" dirty="0"/>
              <a:t>Up</a:t>
            </a:r>
            <a:endParaRPr lang="en-SG" dirty="0"/>
          </a:p>
        </p:txBody>
      </p:sp>
      <p:sp>
        <p:nvSpPr>
          <p:cNvPr id="43" name="Left Brace 42">
            <a:extLst>
              <a:ext uri="{FF2B5EF4-FFF2-40B4-BE49-F238E27FC236}">
                <a16:creationId xmlns:a16="http://schemas.microsoft.com/office/drawing/2014/main" id="{1C20B333-C4F1-89B8-EB84-0F80779CDE1D}"/>
              </a:ext>
            </a:extLst>
          </p:cNvPr>
          <p:cNvSpPr/>
          <p:nvPr/>
        </p:nvSpPr>
        <p:spPr>
          <a:xfrm>
            <a:off x="393640" y="243347"/>
            <a:ext cx="461764" cy="6371306"/>
          </a:xfrm>
          <a:prstGeom prst="leftBrace">
            <a:avLst/>
          </a:prstGeom>
          <a:ln w="381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4E1CF777-D4FD-05C0-8B12-ECC17E7F6D7C}"/>
                  </a:ext>
                </a:extLst>
              </p:cNvPr>
              <p:cNvSpPr txBox="1"/>
              <p:nvPr/>
            </p:nvSpPr>
            <p:spPr>
              <a:xfrm rot="16200000">
                <a:off x="-2976988" y="3244333"/>
                <a:ext cx="6371306" cy="369332"/>
              </a:xfrm>
              <a:prstGeom prst="rect">
                <a:avLst/>
              </a:prstGeom>
              <a:noFill/>
            </p:spPr>
            <p:txBody>
              <a:bodyPr wrap="square" rtlCol="0">
                <a:spAutoFit/>
              </a:bodyPr>
              <a:lstStyle/>
              <a:p>
                <a:pPr algn="ctr"/>
                <a:r>
                  <a:rPr lang="en-GB" b="1" dirty="0">
                    <a:solidFill>
                      <a:schemeClr val="accent1"/>
                    </a:solidFill>
                  </a:rPr>
                  <a:t>2k words (missing a middle word), showing </a:t>
                </a:r>
                <a14:m>
                  <m:oMath xmlns:m="http://schemas.openxmlformats.org/officeDocument/2006/math">
                    <m:r>
                      <a:rPr lang="en-GB" b="1" i="1" dirty="0" smtClean="0">
                        <a:solidFill>
                          <a:schemeClr val="accent1"/>
                        </a:solidFill>
                        <a:latin typeface="Cambria Math" panose="02040503050406030204" pitchFamily="18" charset="0"/>
                      </a:rPr>
                      <m:t>𝒌</m:t>
                    </m:r>
                    <m:r>
                      <a:rPr lang="en-GB" b="1" i="1" dirty="0" smtClean="0">
                        <a:solidFill>
                          <a:schemeClr val="accent1"/>
                        </a:solidFill>
                        <a:latin typeface="Cambria Math" panose="02040503050406030204" pitchFamily="18" charset="0"/>
                      </a:rPr>
                      <m:t>=</m:t>
                    </m:r>
                    <m:r>
                      <a:rPr lang="en-GB" b="1" i="1" dirty="0" smtClean="0">
                        <a:solidFill>
                          <a:schemeClr val="accent1"/>
                        </a:solidFill>
                        <a:latin typeface="Cambria Math" panose="02040503050406030204" pitchFamily="18" charset="0"/>
                      </a:rPr>
                      <m:t>𝟐</m:t>
                    </m:r>
                    <m:r>
                      <a:rPr lang="en-GB" b="1" i="1" dirty="0" smtClean="0">
                        <a:solidFill>
                          <a:schemeClr val="accent1"/>
                        </a:solidFill>
                        <a:latin typeface="Cambria Math" panose="02040503050406030204" pitchFamily="18" charset="0"/>
                      </a:rPr>
                      <m:t>.</m:t>
                    </m:r>
                  </m:oMath>
                </a14:m>
                <a:endParaRPr lang="en-SG" b="1" dirty="0">
                  <a:solidFill>
                    <a:schemeClr val="accent1"/>
                  </a:solidFill>
                </a:endParaRPr>
              </a:p>
            </p:txBody>
          </p:sp>
        </mc:Choice>
        <mc:Fallback xmlns="">
          <p:sp>
            <p:nvSpPr>
              <p:cNvPr id="44" name="TextBox 43">
                <a:extLst>
                  <a:ext uri="{FF2B5EF4-FFF2-40B4-BE49-F238E27FC236}">
                    <a16:creationId xmlns:a16="http://schemas.microsoft.com/office/drawing/2014/main" id="{4E1CF777-D4FD-05C0-8B12-ECC17E7F6D7C}"/>
                  </a:ext>
                </a:extLst>
              </p:cNvPr>
              <p:cNvSpPr txBox="1">
                <a:spLocks noRot="1" noChangeAspect="1" noMove="1" noResize="1" noEditPoints="1" noAdjustHandles="1" noChangeArrowheads="1" noChangeShapeType="1" noTextEdit="1"/>
              </p:cNvSpPr>
              <p:nvPr/>
            </p:nvSpPr>
            <p:spPr>
              <a:xfrm rot="16200000">
                <a:off x="-2976988" y="3244333"/>
                <a:ext cx="6371306" cy="369332"/>
              </a:xfrm>
              <a:prstGeom prst="rect">
                <a:avLst/>
              </a:prstGeom>
              <a:blipFill>
                <a:blip r:embed="rId2"/>
                <a:stretch>
                  <a:fillRect l="-9836" r="-2459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8EAC286C-0041-7B95-93A5-8320454CC306}"/>
                  </a:ext>
                </a:extLst>
              </p:cNvPr>
              <p:cNvSpPr/>
              <p:nvPr/>
            </p:nvSpPr>
            <p:spPr>
              <a:xfrm>
                <a:off x="3057993" y="104931"/>
                <a:ext cx="1926236" cy="6648138"/>
              </a:xfrm>
              <a:prstGeom prst="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7030A0"/>
                    </a:solidFill>
                  </a:rPr>
                  <a:t>Embedding Layer</a:t>
                </a:r>
              </a:p>
              <a:p>
                <a:pPr algn="ctr"/>
                <a14:m>
                  <m:oMathPara xmlns:m="http://schemas.openxmlformats.org/officeDocument/2006/math">
                    <m:oMathParaPr>
                      <m:jc m:val="centerGroup"/>
                    </m:oMathParaPr>
                    <m:oMath xmlns:m="http://schemas.openxmlformats.org/officeDocument/2006/math">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𝒊</m:t>
                      </m:r>
                      <m:r>
                        <a:rPr lang="en-GB" b="1" i="1" smtClean="0">
                          <a:solidFill>
                            <a:srgbClr val="7030A0"/>
                          </a:solidFill>
                          <a:latin typeface="Cambria Math" panose="02040503050406030204" pitchFamily="18" charset="0"/>
                        </a:rPr>
                        <m:t>, </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𝒗</m:t>
                          </m:r>
                        </m:e>
                        <m:sub>
                          <m:r>
                            <a:rPr lang="en-GB" b="1" i="1" smtClean="0">
                              <a:solidFill>
                                <a:srgbClr val="7030A0"/>
                              </a:solidFill>
                              <a:latin typeface="Cambria Math" panose="02040503050406030204" pitchFamily="18" charset="0"/>
                            </a:rPr>
                            <m:t>𝒊</m:t>
                          </m:r>
                        </m:sub>
                      </m:sSub>
                      <m:r>
                        <a:rPr lang="en-GB" b="1" i="1" smtClean="0">
                          <a:solidFill>
                            <a:srgbClr val="7030A0"/>
                          </a:solidFill>
                          <a:latin typeface="Cambria Math" panose="02040503050406030204" pitchFamily="18" charset="0"/>
                        </a:rPr>
                        <m:t>=</m:t>
                      </m:r>
                      <m:r>
                        <a:rPr lang="en-GB" b="1" i="1" smtClean="0">
                          <a:solidFill>
                            <a:srgbClr val="7030A0"/>
                          </a:solidFill>
                          <a:latin typeface="Cambria Math" panose="02040503050406030204" pitchFamily="18" charset="0"/>
                        </a:rPr>
                        <m:t>𝑾</m:t>
                      </m:r>
                      <m:sSub>
                        <m:sSubPr>
                          <m:ctrlPr>
                            <a:rPr lang="en-GB" b="1" i="1" smtClean="0">
                              <a:solidFill>
                                <a:srgbClr val="7030A0"/>
                              </a:solidFill>
                              <a:latin typeface="Cambria Math" panose="02040503050406030204" pitchFamily="18" charset="0"/>
                            </a:rPr>
                          </m:ctrlPr>
                        </m:sSubPr>
                        <m:e>
                          <m:r>
                            <a:rPr lang="en-GB" b="1" i="1" smtClean="0">
                              <a:solidFill>
                                <a:srgbClr val="7030A0"/>
                              </a:solidFill>
                              <a:latin typeface="Cambria Math" panose="02040503050406030204" pitchFamily="18" charset="0"/>
                            </a:rPr>
                            <m:t>𝒆</m:t>
                          </m:r>
                        </m:e>
                        <m:sub>
                          <m:r>
                            <a:rPr lang="en-GB" b="1" i="1" smtClean="0">
                              <a:solidFill>
                                <a:srgbClr val="7030A0"/>
                              </a:solidFill>
                              <a:latin typeface="Cambria Math" panose="02040503050406030204" pitchFamily="18" charset="0"/>
                            </a:rPr>
                            <m:t>𝒊</m:t>
                          </m:r>
                        </m:sub>
                      </m:sSub>
                    </m:oMath>
                  </m:oMathPara>
                </a14:m>
                <a:endParaRPr lang="en-SG" b="1" dirty="0">
                  <a:solidFill>
                    <a:srgbClr val="7030A0"/>
                  </a:solidFill>
                </a:endParaRPr>
              </a:p>
            </p:txBody>
          </p:sp>
        </mc:Choice>
        <mc:Fallback xmlns="">
          <p:sp>
            <p:nvSpPr>
              <p:cNvPr id="45" name="Rectangle 44">
                <a:extLst>
                  <a:ext uri="{FF2B5EF4-FFF2-40B4-BE49-F238E27FC236}">
                    <a16:creationId xmlns:a16="http://schemas.microsoft.com/office/drawing/2014/main" id="{8EAC286C-0041-7B95-93A5-8320454CC306}"/>
                  </a:ext>
                </a:extLst>
              </p:cNvPr>
              <p:cNvSpPr>
                <a:spLocks noRot="1" noChangeAspect="1" noMove="1" noResize="1" noEditPoints="1" noAdjustHandles="1" noChangeArrowheads="1" noChangeShapeType="1" noTextEdit="1"/>
              </p:cNvSpPr>
              <p:nvPr/>
            </p:nvSpPr>
            <p:spPr>
              <a:xfrm>
                <a:off x="3057993" y="104931"/>
                <a:ext cx="1926236" cy="6648138"/>
              </a:xfrm>
              <a:prstGeom prst="rect">
                <a:avLst/>
              </a:prstGeom>
              <a:blipFill>
                <a:blip r:embed="rId3"/>
                <a:stretch>
                  <a:fillRect/>
                </a:stretch>
              </a:blipFill>
              <a:ln w="38100">
                <a:solidFill>
                  <a:srgbClr val="7030A0"/>
                </a:solidFill>
              </a:ln>
            </p:spPr>
            <p:txBody>
              <a:bodyPr/>
              <a:lstStyle/>
              <a:p>
                <a:r>
                  <a:rPr lang="en-SG">
                    <a:noFill/>
                  </a:rPr>
                  <a:t> </a:t>
                </a:r>
              </a:p>
            </p:txBody>
          </p:sp>
        </mc:Fallback>
      </mc:AlternateContent>
      <p:sp>
        <p:nvSpPr>
          <p:cNvPr id="47" name="Rectangle 46">
            <a:extLst>
              <a:ext uri="{FF2B5EF4-FFF2-40B4-BE49-F238E27FC236}">
                <a16:creationId xmlns:a16="http://schemas.microsoft.com/office/drawing/2014/main" id="{2CF96EB4-0359-13CA-862E-46EDA75426D2}"/>
              </a:ext>
            </a:extLst>
          </p:cNvPr>
          <p:cNvSpPr/>
          <p:nvPr/>
        </p:nvSpPr>
        <p:spPr>
          <a:xfrm>
            <a:off x="3839660" y="261884"/>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8" name="Rectangle 47">
            <a:extLst>
              <a:ext uri="{FF2B5EF4-FFF2-40B4-BE49-F238E27FC236}">
                <a16:creationId xmlns:a16="http://schemas.microsoft.com/office/drawing/2014/main" id="{236B1828-C6D0-71F6-782E-DC83318E4C5C}"/>
              </a:ext>
            </a:extLst>
          </p:cNvPr>
          <p:cNvSpPr/>
          <p:nvPr/>
        </p:nvSpPr>
        <p:spPr>
          <a:xfrm>
            <a:off x="3839660" y="1600611"/>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9" name="Rectangle 48">
            <a:extLst>
              <a:ext uri="{FF2B5EF4-FFF2-40B4-BE49-F238E27FC236}">
                <a16:creationId xmlns:a16="http://schemas.microsoft.com/office/drawing/2014/main" id="{D82E5511-DD3C-5AA6-A00A-285109DA2EDE}"/>
              </a:ext>
            </a:extLst>
          </p:cNvPr>
          <p:cNvSpPr/>
          <p:nvPr/>
        </p:nvSpPr>
        <p:spPr>
          <a:xfrm>
            <a:off x="3835561" y="403572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0" name="Rectangle 49">
            <a:extLst>
              <a:ext uri="{FF2B5EF4-FFF2-40B4-BE49-F238E27FC236}">
                <a16:creationId xmlns:a16="http://schemas.microsoft.com/office/drawing/2014/main" id="{E382C716-ACF2-DC1A-D916-926719E712E1}"/>
              </a:ext>
            </a:extLst>
          </p:cNvPr>
          <p:cNvSpPr/>
          <p:nvPr/>
        </p:nvSpPr>
        <p:spPr>
          <a:xfrm>
            <a:off x="3844130" y="5385338"/>
            <a:ext cx="353962" cy="1231491"/>
          </a:xfrm>
          <a:prstGeom prst="rect">
            <a:avLst/>
          </a:prstGeom>
          <a:solidFill>
            <a:srgbClr val="D632CA"/>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62FD0D7-EBAF-C88A-58AF-D3A8FA21122D}"/>
                  </a:ext>
                </a:extLst>
              </p:cNvPr>
              <p:cNvSpPr txBox="1"/>
              <p:nvPr/>
            </p:nvSpPr>
            <p:spPr>
              <a:xfrm>
                <a:off x="1744499" y="466927"/>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i="1" dirty="0" smtClean="0">
                              <a:latin typeface="Cambria Math" panose="02040503050406030204" pitchFamily="18" charset="0"/>
                            </a:rPr>
                            <m:t>1</m:t>
                          </m:r>
                        </m:sub>
                      </m:sSub>
                    </m:oMath>
                  </m:oMathPara>
                </a14:m>
                <a:endParaRPr lang="en-SG" dirty="0"/>
              </a:p>
            </p:txBody>
          </p:sp>
        </mc:Choice>
        <mc:Fallback xmlns="">
          <p:sp>
            <p:nvSpPr>
              <p:cNvPr id="58" name="TextBox 57">
                <a:extLst>
                  <a:ext uri="{FF2B5EF4-FFF2-40B4-BE49-F238E27FC236}">
                    <a16:creationId xmlns:a16="http://schemas.microsoft.com/office/drawing/2014/main" id="{962FD0D7-EBAF-C88A-58AF-D3A8FA21122D}"/>
                  </a:ext>
                </a:extLst>
              </p:cNvPr>
              <p:cNvSpPr txBox="1">
                <a:spLocks noRot="1" noChangeAspect="1" noMove="1" noResize="1" noEditPoints="1" noAdjustHandles="1" noChangeArrowheads="1" noChangeShapeType="1" noTextEdit="1"/>
              </p:cNvSpPr>
              <p:nvPr/>
            </p:nvSpPr>
            <p:spPr>
              <a:xfrm>
                <a:off x="1744499" y="466927"/>
                <a:ext cx="543149" cy="369332"/>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D9FAB17-4BD4-31B5-01F6-14B2716E44D3}"/>
                  </a:ext>
                </a:extLst>
              </p:cNvPr>
              <p:cNvSpPr txBox="1"/>
              <p:nvPr/>
            </p:nvSpPr>
            <p:spPr>
              <a:xfrm>
                <a:off x="1739383" y="1780974"/>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2</m:t>
                          </m:r>
                        </m:sub>
                      </m:sSub>
                    </m:oMath>
                  </m:oMathPara>
                </a14:m>
                <a:endParaRPr lang="en-SG" dirty="0"/>
              </a:p>
            </p:txBody>
          </p:sp>
        </mc:Choice>
        <mc:Fallback xmlns="">
          <p:sp>
            <p:nvSpPr>
              <p:cNvPr id="59" name="TextBox 58">
                <a:extLst>
                  <a:ext uri="{FF2B5EF4-FFF2-40B4-BE49-F238E27FC236}">
                    <a16:creationId xmlns:a16="http://schemas.microsoft.com/office/drawing/2014/main" id="{ED9FAB17-4BD4-31B5-01F6-14B2716E44D3}"/>
                  </a:ext>
                </a:extLst>
              </p:cNvPr>
              <p:cNvSpPr txBox="1">
                <a:spLocks noRot="1" noChangeAspect="1" noMove="1" noResize="1" noEditPoints="1" noAdjustHandles="1" noChangeArrowheads="1" noChangeShapeType="1" noTextEdit="1"/>
              </p:cNvSpPr>
              <p:nvPr/>
            </p:nvSpPr>
            <p:spPr>
              <a:xfrm>
                <a:off x="1739383" y="1780974"/>
                <a:ext cx="543149" cy="369332"/>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C4176070-223F-52D5-33FF-7EC8079B3E5D}"/>
                  </a:ext>
                </a:extLst>
              </p:cNvPr>
              <p:cNvSpPr txBox="1"/>
              <p:nvPr/>
            </p:nvSpPr>
            <p:spPr>
              <a:xfrm>
                <a:off x="1738984" y="420400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3</m:t>
                          </m:r>
                        </m:sub>
                      </m:sSub>
                    </m:oMath>
                  </m:oMathPara>
                </a14:m>
                <a:endParaRPr lang="en-SG" dirty="0"/>
              </a:p>
            </p:txBody>
          </p:sp>
        </mc:Choice>
        <mc:Fallback xmlns="">
          <p:sp>
            <p:nvSpPr>
              <p:cNvPr id="60" name="TextBox 59">
                <a:extLst>
                  <a:ext uri="{FF2B5EF4-FFF2-40B4-BE49-F238E27FC236}">
                    <a16:creationId xmlns:a16="http://schemas.microsoft.com/office/drawing/2014/main" id="{C4176070-223F-52D5-33FF-7EC8079B3E5D}"/>
                  </a:ext>
                </a:extLst>
              </p:cNvPr>
              <p:cNvSpPr txBox="1">
                <a:spLocks noRot="1" noChangeAspect="1" noMove="1" noResize="1" noEditPoints="1" noAdjustHandles="1" noChangeArrowheads="1" noChangeShapeType="1" noTextEdit="1"/>
              </p:cNvSpPr>
              <p:nvPr/>
            </p:nvSpPr>
            <p:spPr>
              <a:xfrm>
                <a:off x="1738984" y="4204001"/>
                <a:ext cx="543149" cy="369332"/>
              </a:xfrm>
              <a:prstGeom prst="rect">
                <a:avLst/>
              </a:prstGeom>
              <a:blipFill>
                <a:blip r:embed="rId6"/>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A905FD5-4F40-6446-6A68-4E3F99EFE15B}"/>
                  </a:ext>
                </a:extLst>
              </p:cNvPr>
              <p:cNvSpPr txBox="1"/>
              <p:nvPr/>
            </p:nvSpPr>
            <p:spPr>
              <a:xfrm>
                <a:off x="1738984" y="5626500"/>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𝑒</m:t>
                          </m:r>
                        </m:e>
                        <m:sub>
                          <m:r>
                            <a:rPr lang="en-GB" b="0" i="1" dirty="0" smtClean="0">
                              <a:latin typeface="Cambria Math" panose="02040503050406030204" pitchFamily="18" charset="0"/>
                            </a:rPr>
                            <m:t>4</m:t>
                          </m:r>
                        </m:sub>
                      </m:sSub>
                    </m:oMath>
                  </m:oMathPara>
                </a14:m>
                <a:endParaRPr lang="en-SG" dirty="0"/>
              </a:p>
            </p:txBody>
          </p:sp>
        </mc:Choice>
        <mc:Fallback xmlns="">
          <p:sp>
            <p:nvSpPr>
              <p:cNvPr id="61" name="TextBox 60">
                <a:extLst>
                  <a:ext uri="{FF2B5EF4-FFF2-40B4-BE49-F238E27FC236}">
                    <a16:creationId xmlns:a16="http://schemas.microsoft.com/office/drawing/2014/main" id="{5A905FD5-4F40-6446-6A68-4E3F99EFE15B}"/>
                  </a:ext>
                </a:extLst>
              </p:cNvPr>
              <p:cNvSpPr txBox="1">
                <a:spLocks noRot="1" noChangeAspect="1" noMove="1" noResize="1" noEditPoints="1" noAdjustHandles="1" noChangeArrowheads="1" noChangeShapeType="1" noTextEdit="1"/>
              </p:cNvSpPr>
              <p:nvPr/>
            </p:nvSpPr>
            <p:spPr>
              <a:xfrm>
                <a:off x="1738984" y="5626500"/>
                <a:ext cx="543149" cy="369332"/>
              </a:xfrm>
              <a:prstGeom prst="rect">
                <a:avLst/>
              </a:prstGeom>
              <a:blipFill>
                <a:blip r:embed="rId7"/>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E47D0E58-AF38-C92A-E9CD-9548F7818FEA}"/>
                  </a:ext>
                </a:extLst>
              </p:cNvPr>
              <p:cNvSpPr txBox="1"/>
              <p:nvPr/>
            </p:nvSpPr>
            <p:spPr>
              <a:xfrm>
                <a:off x="4216422" y="677675"/>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i="1" dirty="0" smtClean="0">
                              <a:solidFill>
                                <a:srgbClr val="7030A0"/>
                              </a:solidFill>
                              <a:latin typeface="Cambria Math" panose="02040503050406030204" pitchFamily="18" charset="0"/>
                            </a:rPr>
                            <m:t>1</m:t>
                          </m:r>
                        </m:sub>
                      </m:sSub>
                    </m:oMath>
                  </m:oMathPara>
                </a14:m>
                <a:endParaRPr lang="en-SG" dirty="0">
                  <a:solidFill>
                    <a:srgbClr val="7030A0"/>
                  </a:solidFill>
                </a:endParaRPr>
              </a:p>
            </p:txBody>
          </p:sp>
        </mc:Choice>
        <mc:Fallback xmlns="">
          <p:sp>
            <p:nvSpPr>
              <p:cNvPr id="62" name="TextBox 61">
                <a:extLst>
                  <a:ext uri="{FF2B5EF4-FFF2-40B4-BE49-F238E27FC236}">
                    <a16:creationId xmlns:a16="http://schemas.microsoft.com/office/drawing/2014/main" id="{E47D0E58-AF38-C92A-E9CD-9548F7818FEA}"/>
                  </a:ext>
                </a:extLst>
              </p:cNvPr>
              <p:cNvSpPr txBox="1">
                <a:spLocks noRot="1" noChangeAspect="1" noMove="1" noResize="1" noEditPoints="1" noAdjustHandles="1" noChangeArrowheads="1" noChangeShapeType="1" noTextEdit="1"/>
              </p:cNvSpPr>
              <p:nvPr/>
            </p:nvSpPr>
            <p:spPr>
              <a:xfrm>
                <a:off x="4216422" y="677675"/>
                <a:ext cx="543149" cy="369332"/>
              </a:xfrm>
              <a:prstGeom prst="rect">
                <a:avLst/>
              </a:prstGeom>
              <a:blipFill>
                <a:blip r:embed="rId8"/>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C3E8CA17-5BFF-1AFF-C321-094336B3AB93}"/>
                  </a:ext>
                </a:extLst>
              </p:cNvPr>
              <p:cNvSpPr txBox="1"/>
              <p:nvPr/>
            </p:nvSpPr>
            <p:spPr>
              <a:xfrm>
                <a:off x="4183585" y="187662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2</m:t>
                          </m:r>
                        </m:sub>
                      </m:sSub>
                    </m:oMath>
                  </m:oMathPara>
                </a14:m>
                <a:endParaRPr lang="en-SG" dirty="0">
                  <a:solidFill>
                    <a:srgbClr val="7030A0"/>
                  </a:solidFill>
                </a:endParaRPr>
              </a:p>
            </p:txBody>
          </p:sp>
        </mc:Choice>
        <mc:Fallback xmlns="">
          <p:sp>
            <p:nvSpPr>
              <p:cNvPr id="63" name="TextBox 62">
                <a:extLst>
                  <a:ext uri="{FF2B5EF4-FFF2-40B4-BE49-F238E27FC236}">
                    <a16:creationId xmlns:a16="http://schemas.microsoft.com/office/drawing/2014/main" id="{C3E8CA17-5BFF-1AFF-C321-094336B3AB93}"/>
                  </a:ext>
                </a:extLst>
              </p:cNvPr>
              <p:cNvSpPr txBox="1">
                <a:spLocks noRot="1" noChangeAspect="1" noMove="1" noResize="1" noEditPoints="1" noAdjustHandles="1" noChangeArrowheads="1" noChangeShapeType="1" noTextEdit="1"/>
              </p:cNvSpPr>
              <p:nvPr/>
            </p:nvSpPr>
            <p:spPr>
              <a:xfrm>
                <a:off x="4183585" y="1876626"/>
                <a:ext cx="543149" cy="369332"/>
              </a:xfrm>
              <a:prstGeom prst="rect">
                <a:avLst/>
              </a:prstGeom>
              <a:blipFill>
                <a:blip r:embed="rId9"/>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622F7B1-48E6-4223-3918-2A4689B08861}"/>
                  </a:ext>
                </a:extLst>
              </p:cNvPr>
              <p:cNvSpPr txBox="1"/>
              <p:nvPr/>
            </p:nvSpPr>
            <p:spPr>
              <a:xfrm>
                <a:off x="4216423" y="4135851"/>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3</m:t>
                          </m:r>
                        </m:sub>
                      </m:sSub>
                    </m:oMath>
                  </m:oMathPara>
                </a14:m>
                <a:endParaRPr lang="en-SG" dirty="0">
                  <a:solidFill>
                    <a:srgbClr val="7030A0"/>
                  </a:solidFill>
                </a:endParaRPr>
              </a:p>
            </p:txBody>
          </p:sp>
        </mc:Choice>
        <mc:Fallback xmlns="">
          <p:sp>
            <p:nvSpPr>
              <p:cNvPr id="64" name="TextBox 63">
                <a:extLst>
                  <a:ext uri="{FF2B5EF4-FFF2-40B4-BE49-F238E27FC236}">
                    <a16:creationId xmlns:a16="http://schemas.microsoft.com/office/drawing/2014/main" id="{6622F7B1-48E6-4223-3918-2A4689B08861}"/>
                  </a:ext>
                </a:extLst>
              </p:cNvPr>
              <p:cNvSpPr txBox="1">
                <a:spLocks noRot="1" noChangeAspect="1" noMove="1" noResize="1" noEditPoints="1" noAdjustHandles="1" noChangeArrowheads="1" noChangeShapeType="1" noTextEdit="1"/>
              </p:cNvSpPr>
              <p:nvPr/>
            </p:nvSpPr>
            <p:spPr>
              <a:xfrm>
                <a:off x="4216423" y="4135851"/>
                <a:ext cx="543149" cy="369332"/>
              </a:xfrm>
              <a:prstGeom prst="rect">
                <a:avLst/>
              </a:prstGeom>
              <a:blipFill>
                <a:blip r:embed="rId10"/>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5DB023D0-4523-77BA-948B-9F3B024727AE}"/>
                  </a:ext>
                </a:extLst>
              </p:cNvPr>
              <p:cNvSpPr txBox="1"/>
              <p:nvPr/>
            </p:nvSpPr>
            <p:spPr>
              <a:xfrm>
                <a:off x="4198092" y="5257168"/>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7030A0"/>
                              </a:solidFill>
                              <a:latin typeface="Cambria Math" panose="02040503050406030204" pitchFamily="18" charset="0"/>
                            </a:rPr>
                          </m:ctrlPr>
                        </m:sSubPr>
                        <m:e>
                          <m:r>
                            <a:rPr lang="en-GB" b="0" i="1" dirty="0" smtClean="0">
                              <a:solidFill>
                                <a:srgbClr val="7030A0"/>
                              </a:solidFill>
                              <a:latin typeface="Cambria Math" panose="02040503050406030204" pitchFamily="18" charset="0"/>
                            </a:rPr>
                            <m:t>𝑣</m:t>
                          </m:r>
                        </m:e>
                        <m:sub>
                          <m:r>
                            <a:rPr lang="en-GB" b="0" i="1" dirty="0" smtClean="0">
                              <a:solidFill>
                                <a:srgbClr val="7030A0"/>
                              </a:solidFill>
                              <a:latin typeface="Cambria Math" panose="02040503050406030204" pitchFamily="18" charset="0"/>
                            </a:rPr>
                            <m:t>4</m:t>
                          </m:r>
                        </m:sub>
                      </m:sSub>
                    </m:oMath>
                  </m:oMathPara>
                </a14:m>
                <a:endParaRPr lang="en-SG" dirty="0">
                  <a:solidFill>
                    <a:srgbClr val="7030A0"/>
                  </a:solidFill>
                </a:endParaRPr>
              </a:p>
            </p:txBody>
          </p:sp>
        </mc:Choice>
        <mc:Fallback xmlns="">
          <p:sp>
            <p:nvSpPr>
              <p:cNvPr id="65" name="TextBox 64">
                <a:extLst>
                  <a:ext uri="{FF2B5EF4-FFF2-40B4-BE49-F238E27FC236}">
                    <a16:creationId xmlns:a16="http://schemas.microsoft.com/office/drawing/2014/main" id="{5DB023D0-4523-77BA-948B-9F3B024727AE}"/>
                  </a:ext>
                </a:extLst>
              </p:cNvPr>
              <p:cNvSpPr txBox="1">
                <a:spLocks noRot="1" noChangeAspect="1" noMove="1" noResize="1" noEditPoints="1" noAdjustHandles="1" noChangeArrowheads="1" noChangeShapeType="1" noTextEdit="1"/>
              </p:cNvSpPr>
              <p:nvPr/>
            </p:nvSpPr>
            <p:spPr>
              <a:xfrm>
                <a:off x="4198092" y="5257168"/>
                <a:ext cx="543149" cy="369332"/>
              </a:xfrm>
              <a:prstGeom prst="rect">
                <a:avLst/>
              </a:prstGeom>
              <a:blipFill>
                <a:blip r:embed="rId11"/>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AFDE97B8-EEDB-8665-D315-40E38BD9818E}"/>
                  </a:ext>
                </a:extLst>
              </p:cNvPr>
              <p:cNvSpPr/>
              <p:nvPr/>
            </p:nvSpPr>
            <p:spPr>
              <a:xfrm>
                <a:off x="5720206" y="1600611"/>
                <a:ext cx="1926236" cy="3666608"/>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00B050"/>
                    </a:solidFill>
                  </a:rPr>
                  <a:t>Context Aggregation Layer</a:t>
                </a:r>
              </a:p>
              <a:p>
                <a:pPr algn="ctr"/>
                <a14:m>
                  <m:oMathPara xmlns:m="http://schemas.openxmlformats.org/officeDocument/2006/math">
                    <m:oMathParaPr>
                      <m:jc m:val="centerGroup"/>
                    </m:oMathParaPr>
                    <m:oMath xmlns:m="http://schemas.openxmlformats.org/officeDocument/2006/math">
                      <m:r>
                        <a:rPr lang="en-GB" b="1" i="1" smtClean="0">
                          <a:solidFill>
                            <a:srgbClr val="00B050"/>
                          </a:solidFill>
                          <a:latin typeface="Cambria Math" panose="02040503050406030204" pitchFamily="18" charset="0"/>
                        </a:rPr>
                        <m:t>𝒖</m:t>
                      </m:r>
                      <m:r>
                        <a:rPr lang="en-GB" b="1" i="1" smtClean="0">
                          <a:solidFill>
                            <a:srgbClr val="00B050"/>
                          </a:solidFill>
                          <a:latin typeface="Cambria Math" panose="02040503050406030204" pitchFamily="18" charset="0"/>
                        </a:rPr>
                        <m:t>=</m:t>
                      </m:r>
                      <m:nary>
                        <m:naryPr>
                          <m:chr m:val="∑"/>
                          <m:supHide m:val="on"/>
                          <m:ctrlPr>
                            <a:rPr lang="en-GB" b="1" i="1" smtClean="0">
                              <a:solidFill>
                                <a:srgbClr val="00B050"/>
                              </a:solidFill>
                              <a:latin typeface="Cambria Math" panose="02040503050406030204" pitchFamily="18" charset="0"/>
                            </a:rPr>
                          </m:ctrlPr>
                        </m:naryPr>
                        <m:sub>
                          <m:r>
                            <a:rPr lang="en-GB" b="1" i="1" smtClean="0">
                              <a:solidFill>
                                <a:srgbClr val="00B050"/>
                              </a:solidFill>
                              <a:latin typeface="Cambria Math" panose="02040503050406030204" pitchFamily="18" charset="0"/>
                            </a:rPr>
                            <m:t>𝒌</m:t>
                          </m:r>
                        </m:sub>
                        <m:sup/>
                        <m:e>
                          <m:sSub>
                            <m:sSubPr>
                              <m:ctrlPr>
                                <a:rPr lang="en-GB" b="1" i="1" smtClean="0">
                                  <a:solidFill>
                                    <a:srgbClr val="00B050"/>
                                  </a:solidFill>
                                  <a:latin typeface="Cambria Math" panose="02040503050406030204" pitchFamily="18" charset="0"/>
                                </a:rPr>
                              </m:ctrlPr>
                            </m:sSubPr>
                            <m:e>
                              <m:r>
                                <a:rPr lang="en-GB" b="1" i="1" smtClean="0">
                                  <a:solidFill>
                                    <a:srgbClr val="00B050"/>
                                  </a:solidFill>
                                  <a:latin typeface="Cambria Math" panose="02040503050406030204" pitchFamily="18" charset="0"/>
                                </a:rPr>
                                <m:t>𝒗</m:t>
                              </m:r>
                            </m:e>
                            <m:sub>
                              <m:r>
                                <a:rPr lang="en-GB" b="1" i="1" smtClean="0">
                                  <a:solidFill>
                                    <a:srgbClr val="00B050"/>
                                  </a:solidFill>
                                  <a:latin typeface="Cambria Math" panose="02040503050406030204" pitchFamily="18" charset="0"/>
                                </a:rPr>
                                <m:t>𝒌</m:t>
                              </m:r>
                            </m:sub>
                          </m:sSub>
                        </m:e>
                      </m:nary>
                    </m:oMath>
                  </m:oMathPara>
                </a14:m>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a:p>
                <a:pPr algn="ctr"/>
                <a:endParaRPr lang="en-GB" b="1" dirty="0">
                  <a:solidFill>
                    <a:srgbClr val="00B050"/>
                  </a:solidFill>
                </a:endParaRPr>
              </a:p>
            </p:txBody>
          </p:sp>
        </mc:Choice>
        <mc:Fallback xmlns="">
          <p:sp>
            <p:nvSpPr>
              <p:cNvPr id="66" name="Rectangle 65">
                <a:extLst>
                  <a:ext uri="{FF2B5EF4-FFF2-40B4-BE49-F238E27FC236}">
                    <a16:creationId xmlns:a16="http://schemas.microsoft.com/office/drawing/2014/main" id="{AFDE97B8-EEDB-8665-D315-40E38BD9818E}"/>
                  </a:ext>
                </a:extLst>
              </p:cNvPr>
              <p:cNvSpPr>
                <a:spLocks noRot="1" noChangeAspect="1" noMove="1" noResize="1" noEditPoints="1" noAdjustHandles="1" noChangeArrowheads="1" noChangeShapeType="1" noTextEdit="1"/>
              </p:cNvSpPr>
              <p:nvPr/>
            </p:nvSpPr>
            <p:spPr>
              <a:xfrm>
                <a:off x="5720206" y="1600611"/>
                <a:ext cx="1926236" cy="3666608"/>
              </a:xfrm>
              <a:prstGeom prst="rect">
                <a:avLst/>
              </a:prstGeom>
              <a:blipFill>
                <a:blip r:embed="rId12"/>
                <a:stretch>
                  <a:fillRect l="-932" r="-932"/>
                </a:stretch>
              </a:blipFill>
              <a:ln w="38100">
                <a:solidFill>
                  <a:srgbClr val="00B050"/>
                </a:solidFill>
              </a:ln>
            </p:spPr>
            <p:txBody>
              <a:bodyPr/>
              <a:lstStyle/>
              <a:p>
                <a:r>
                  <a:rPr lang="en-SG">
                    <a:noFill/>
                  </a:rPr>
                  <a:t> </a:t>
                </a:r>
              </a:p>
            </p:txBody>
          </p:sp>
        </mc:Fallback>
      </mc:AlternateContent>
      <p:sp>
        <p:nvSpPr>
          <p:cNvPr id="68" name="Rectangle 67">
            <a:extLst>
              <a:ext uri="{FF2B5EF4-FFF2-40B4-BE49-F238E27FC236}">
                <a16:creationId xmlns:a16="http://schemas.microsoft.com/office/drawing/2014/main" id="{33525924-ECBB-C1F8-09E0-929338B56208}"/>
              </a:ext>
            </a:extLst>
          </p:cNvPr>
          <p:cNvSpPr/>
          <p:nvPr/>
        </p:nvSpPr>
        <p:spPr>
          <a:xfrm>
            <a:off x="6506343" y="3432989"/>
            <a:ext cx="353962" cy="1231491"/>
          </a:xfrm>
          <a:prstGeom prst="rect">
            <a:avLst/>
          </a:prstGeom>
          <a:solidFill>
            <a:schemeClr val="accent6">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63DDA8E6-E0AC-196E-7767-AACE128C7DF9}"/>
                  </a:ext>
                </a:extLst>
              </p:cNvPr>
              <p:cNvSpPr/>
              <p:nvPr/>
            </p:nvSpPr>
            <p:spPr>
              <a:xfrm>
                <a:off x="8415911" y="1600611"/>
                <a:ext cx="2069744" cy="366660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rgbClr val="FF0000"/>
                    </a:solidFill>
                  </a:rPr>
                  <a:t>Missing Word</a:t>
                </a:r>
              </a:p>
              <a:p>
                <a:pPr algn="ctr"/>
                <a:r>
                  <a:rPr lang="en-GB" b="1" dirty="0">
                    <a:solidFill>
                      <a:srgbClr val="FF0000"/>
                    </a:solidFill>
                  </a:rPr>
                  <a:t>Prediction Layer</a:t>
                </a:r>
              </a:p>
              <a:p>
                <a:pPr algn="ctr"/>
                <a14:m>
                  <m:oMathPara xmlns:m="http://schemas.openxmlformats.org/officeDocument/2006/math">
                    <m:oMathParaPr>
                      <m:jc m:val="centerGroup"/>
                    </m:oMathParaPr>
                    <m:oMath xmlns:m="http://schemas.openxmlformats.org/officeDocument/2006/math">
                      <m:r>
                        <a:rPr lang="en-GB" b="1" i="1" smtClean="0">
                          <a:solidFill>
                            <a:srgbClr val="FF0000"/>
                          </a:solidFill>
                          <a:latin typeface="Cambria Math" panose="02040503050406030204" pitchFamily="18" charset="0"/>
                        </a:rPr>
                        <m:t>𝒐</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𝒔𝒐𝒇𝒕𝒎𝒂𝒙</m:t>
                      </m:r>
                      <m:r>
                        <a:rPr lang="en-GB" b="1" i="1" smtClean="0">
                          <a:solidFill>
                            <a:srgbClr val="FF0000"/>
                          </a:solidFill>
                          <a:latin typeface="Cambria Math" panose="02040503050406030204" pitchFamily="18" charset="0"/>
                        </a:rPr>
                        <m:t>(</m:t>
                      </m:r>
                      <m:r>
                        <a:rPr lang="en-GB" b="1" i="1" smtClean="0">
                          <a:solidFill>
                            <a:srgbClr val="FF0000"/>
                          </a:solidFill>
                          <a:latin typeface="Cambria Math" panose="02040503050406030204" pitchFamily="18" charset="0"/>
                        </a:rPr>
                        <m:t>𝑹𝒖</m:t>
                      </m:r>
                      <m:r>
                        <a:rPr lang="en-GB" b="1" i="1" smtClean="0">
                          <a:solidFill>
                            <a:srgbClr val="FF0000"/>
                          </a:solidFill>
                          <a:latin typeface="Cambria Math" panose="02040503050406030204" pitchFamily="18" charset="0"/>
                        </a:rPr>
                        <m:t>)</m:t>
                      </m:r>
                    </m:oMath>
                  </m:oMathPara>
                </a14:m>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a:p>
                <a:pPr algn="ctr"/>
                <a:endParaRPr lang="en-GB" b="1" dirty="0">
                  <a:solidFill>
                    <a:srgbClr val="FF0000"/>
                  </a:solidFill>
                </a:endParaRPr>
              </a:p>
            </p:txBody>
          </p:sp>
        </mc:Choice>
        <mc:Fallback xmlns="">
          <p:sp>
            <p:nvSpPr>
              <p:cNvPr id="83" name="Rectangle 82">
                <a:extLst>
                  <a:ext uri="{FF2B5EF4-FFF2-40B4-BE49-F238E27FC236}">
                    <a16:creationId xmlns:a16="http://schemas.microsoft.com/office/drawing/2014/main" id="{63DDA8E6-E0AC-196E-7767-AACE128C7DF9}"/>
                  </a:ext>
                </a:extLst>
              </p:cNvPr>
              <p:cNvSpPr>
                <a:spLocks noRot="1" noChangeAspect="1" noMove="1" noResize="1" noEditPoints="1" noAdjustHandles="1" noChangeArrowheads="1" noChangeShapeType="1" noTextEdit="1"/>
              </p:cNvSpPr>
              <p:nvPr/>
            </p:nvSpPr>
            <p:spPr>
              <a:xfrm>
                <a:off x="8415911" y="1600611"/>
                <a:ext cx="2069744" cy="3666608"/>
              </a:xfrm>
              <a:prstGeom prst="rect">
                <a:avLst/>
              </a:prstGeom>
              <a:blipFill>
                <a:blip r:embed="rId13"/>
                <a:stretch>
                  <a:fillRect r="-290"/>
                </a:stretch>
              </a:blipFill>
              <a:ln w="38100">
                <a:solidFill>
                  <a:srgbClr val="FF0000"/>
                </a:solidFill>
              </a:ln>
            </p:spPr>
            <p:txBody>
              <a:bodyPr/>
              <a:lstStyle/>
              <a:p>
                <a:r>
                  <a:rPr lang="en-SG">
                    <a:noFill/>
                  </a:rPr>
                  <a:t> </a:t>
                </a:r>
              </a:p>
            </p:txBody>
          </p:sp>
        </mc:Fallback>
      </mc:AlternateContent>
      <p:cxnSp>
        <p:nvCxnSpPr>
          <p:cNvPr id="85" name="Straight Arrow Connector 84">
            <a:extLst>
              <a:ext uri="{FF2B5EF4-FFF2-40B4-BE49-F238E27FC236}">
                <a16:creationId xmlns:a16="http://schemas.microsoft.com/office/drawing/2014/main" id="{C45A5E63-EA91-8668-91CC-2750175407B4}"/>
              </a:ext>
            </a:extLst>
          </p:cNvPr>
          <p:cNvCxnSpPr>
            <a:cxnSpLocks/>
            <a:stCxn id="68" idx="3"/>
            <a:endCxn id="94" idx="1"/>
          </p:cNvCxnSpPr>
          <p:nvPr/>
        </p:nvCxnSpPr>
        <p:spPr>
          <a:xfrm>
            <a:off x="6860305" y="4048735"/>
            <a:ext cx="2344028"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310DADB9-7588-8EA6-299D-C0FBFE1E73D3}"/>
                  </a:ext>
                </a:extLst>
              </p:cNvPr>
              <p:cNvSpPr txBox="1"/>
              <p:nvPr/>
            </p:nvSpPr>
            <p:spPr>
              <a:xfrm>
                <a:off x="6857038" y="3565406"/>
                <a:ext cx="54314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dirty="0" smtClean="0">
                          <a:solidFill>
                            <a:srgbClr val="00B050"/>
                          </a:solidFill>
                          <a:latin typeface="Cambria Math" panose="02040503050406030204" pitchFamily="18" charset="0"/>
                        </a:rPr>
                        <m:t>𝑢</m:t>
                      </m:r>
                    </m:oMath>
                  </m:oMathPara>
                </a14:m>
                <a:endParaRPr lang="en-SG" dirty="0">
                  <a:solidFill>
                    <a:srgbClr val="00B050"/>
                  </a:solidFill>
                </a:endParaRPr>
              </a:p>
            </p:txBody>
          </p:sp>
        </mc:Choice>
        <mc:Fallback xmlns="">
          <p:sp>
            <p:nvSpPr>
              <p:cNvPr id="88" name="TextBox 87">
                <a:extLst>
                  <a:ext uri="{FF2B5EF4-FFF2-40B4-BE49-F238E27FC236}">
                    <a16:creationId xmlns:a16="http://schemas.microsoft.com/office/drawing/2014/main" id="{310DADB9-7588-8EA6-299D-C0FBFE1E73D3}"/>
                  </a:ext>
                </a:extLst>
              </p:cNvPr>
              <p:cNvSpPr txBox="1">
                <a:spLocks noRot="1" noChangeAspect="1" noMove="1" noResize="1" noEditPoints="1" noAdjustHandles="1" noChangeArrowheads="1" noChangeShapeType="1" noTextEdit="1"/>
              </p:cNvSpPr>
              <p:nvPr/>
            </p:nvSpPr>
            <p:spPr>
              <a:xfrm>
                <a:off x="6857038" y="3565406"/>
                <a:ext cx="543149" cy="369332"/>
              </a:xfrm>
              <a:prstGeom prst="rect">
                <a:avLst/>
              </a:prstGeom>
              <a:blipFill>
                <a:blip r:embed="rId14"/>
                <a:stretch>
                  <a:fillRect/>
                </a:stretch>
              </a:blipFill>
            </p:spPr>
            <p:txBody>
              <a:bodyPr/>
              <a:lstStyle/>
              <a:p>
                <a:r>
                  <a:rPr lang="en-SG">
                    <a:noFill/>
                  </a:rPr>
                  <a:t> </a:t>
                </a:r>
              </a:p>
            </p:txBody>
          </p:sp>
        </mc:Fallback>
      </mc:AlternateContent>
      <p:sp>
        <p:nvSpPr>
          <p:cNvPr id="94" name="Rectangle 93">
            <a:extLst>
              <a:ext uri="{FF2B5EF4-FFF2-40B4-BE49-F238E27FC236}">
                <a16:creationId xmlns:a16="http://schemas.microsoft.com/office/drawing/2014/main" id="{634ECBF7-9EFE-B065-10A2-CA4BA7C92933}"/>
              </a:ext>
            </a:extLst>
          </p:cNvPr>
          <p:cNvSpPr/>
          <p:nvPr/>
        </p:nvSpPr>
        <p:spPr>
          <a:xfrm>
            <a:off x="9204333" y="3432989"/>
            <a:ext cx="353962" cy="1231491"/>
          </a:xfrm>
          <a:prstGeom prst="rect">
            <a:avLst/>
          </a:prstGeom>
          <a:solidFill>
            <a:srgbClr val="FF616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5" name="Oval 94">
            <a:extLst>
              <a:ext uri="{FF2B5EF4-FFF2-40B4-BE49-F238E27FC236}">
                <a16:creationId xmlns:a16="http://schemas.microsoft.com/office/drawing/2014/main" id="{8B114787-AEF3-B207-CE18-31B31E751AAB}"/>
              </a:ext>
            </a:extLst>
          </p:cNvPr>
          <p:cNvSpPr/>
          <p:nvPr/>
        </p:nvSpPr>
        <p:spPr>
          <a:xfrm>
            <a:off x="9309314" y="3738605"/>
            <a:ext cx="144000" cy="144000"/>
          </a:xfrm>
          <a:prstGeom prst="ellipse">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6" name="Oval 95">
            <a:extLst>
              <a:ext uri="{FF2B5EF4-FFF2-40B4-BE49-F238E27FC236}">
                <a16:creationId xmlns:a16="http://schemas.microsoft.com/office/drawing/2014/main" id="{935A81DA-C88D-9BDC-4673-FBA33C93A9D9}"/>
              </a:ext>
            </a:extLst>
          </p:cNvPr>
          <p:cNvSpPr/>
          <p:nvPr/>
        </p:nvSpPr>
        <p:spPr>
          <a:xfrm>
            <a:off x="9309314" y="4216502"/>
            <a:ext cx="144000" cy="144000"/>
          </a:xfrm>
          <a:prstGeom prst="ellipse">
            <a:avLst/>
          </a:prstGeom>
          <a:solidFill>
            <a:schemeClr val="bg2">
              <a:lumMod val="9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7" name="TextBox 96">
            <a:extLst>
              <a:ext uri="{FF2B5EF4-FFF2-40B4-BE49-F238E27FC236}">
                <a16:creationId xmlns:a16="http://schemas.microsoft.com/office/drawing/2014/main" id="{8FAD0CE1-82D5-2BD3-200A-1B10C127DF7A}"/>
              </a:ext>
            </a:extLst>
          </p:cNvPr>
          <p:cNvSpPr txBox="1"/>
          <p:nvPr/>
        </p:nvSpPr>
        <p:spPr>
          <a:xfrm rot="5400000">
            <a:off x="9280305" y="3810527"/>
            <a:ext cx="353962" cy="461665"/>
          </a:xfrm>
          <a:prstGeom prst="rect">
            <a:avLst/>
          </a:prstGeom>
          <a:noFill/>
        </p:spPr>
        <p:txBody>
          <a:bodyPr wrap="square" rtlCol="0">
            <a:spAutoFit/>
          </a:bodyPr>
          <a:lstStyle/>
          <a:p>
            <a:r>
              <a:rPr lang="en-GB" sz="2400" b="1" dirty="0"/>
              <a:t>…</a:t>
            </a:r>
            <a:endParaRPr lang="en-SG" sz="2400" b="1" dirty="0"/>
          </a:p>
        </p:txBody>
      </p:sp>
      <p:sp>
        <p:nvSpPr>
          <p:cNvPr id="98" name="Oval 97">
            <a:extLst>
              <a:ext uri="{FF2B5EF4-FFF2-40B4-BE49-F238E27FC236}">
                <a16:creationId xmlns:a16="http://schemas.microsoft.com/office/drawing/2014/main" id="{71DCB37D-365E-1E9B-4B77-1672E773BC0E}"/>
              </a:ext>
            </a:extLst>
          </p:cNvPr>
          <p:cNvSpPr/>
          <p:nvPr/>
        </p:nvSpPr>
        <p:spPr>
          <a:xfrm>
            <a:off x="9309314" y="3515536"/>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9" name="Oval 98">
            <a:extLst>
              <a:ext uri="{FF2B5EF4-FFF2-40B4-BE49-F238E27FC236}">
                <a16:creationId xmlns:a16="http://schemas.microsoft.com/office/drawing/2014/main" id="{1DEC307D-DCDD-9860-6B6B-D5E9B4A5BF1D}"/>
              </a:ext>
            </a:extLst>
          </p:cNvPr>
          <p:cNvSpPr/>
          <p:nvPr/>
        </p:nvSpPr>
        <p:spPr>
          <a:xfrm>
            <a:off x="9309314" y="4440491"/>
            <a:ext cx="144000" cy="144000"/>
          </a:xfrm>
          <a:prstGeom prst="ellipse">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FCC8A36-ABDB-6BB6-362C-B37FEEC6CE46}"/>
                  </a:ext>
                </a:extLst>
              </p:cNvPr>
              <p:cNvSpPr txBox="1"/>
              <p:nvPr/>
            </p:nvSpPr>
            <p:spPr>
              <a:xfrm>
                <a:off x="8382419" y="4783319"/>
                <a:ext cx="195972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solidFill>
                                <a:srgbClr val="FF0000"/>
                              </a:solidFill>
                              <a:latin typeface="Cambria Math" panose="02040503050406030204" pitchFamily="18" charset="0"/>
                            </a:rPr>
                          </m:ctrlPr>
                        </m:sSubPr>
                        <m:e>
                          <m:r>
                            <a:rPr lang="en-GB" b="0" i="1" dirty="0" smtClean="0">
                              <a:solidFill>
                                <a:srgbClr val="FF0000"/>
                              </a:solidFill>
                              <a:latin typeface="Cambria Math" panose="02040503050406030204" pitchFamily="18" charset="0"/>
                            </a:rPr>
                            <m:t>∀</m:t>
                          </m:r>
                          <m:r>
                            <a:rPr lang="en-GB" b="0" i="1" dirty="0" smtClean="0">
                              <a:solidFill>
                                <a:srgbClr val="FF0000"/>
                              </a:solidFill>
                              <a:latin typeface="Cambria Math" panose="02040503050406030204" pitchFamily="18" charset="0"/>
                            </a:rPr>
                            <m:t>𝑖</m:t>
                          </m:r>
                          <m:r>
                            <a:rPr lang="en-GB" b="0" i="1" dirty="0" smtClean="0">
                              <a:solidFill>
                                <a:srgbClr val="FF0000"/>
                              </a:solidFill>
                              <a:latin typeface="Cambria Math" panose="02040503050406030204" pitchFamily="18" charset="0"/>
                            </a:rPr>
                            <m:t>, </m:t>
                          </m:r>
                          <m:r>
                            <a:rPr lang="en-GB" b="0"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𝑖</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err="1" smtClean="0">
                          <a:solidFill>
                            <a:srgbClr val="FF0000"/>
                          </a:solidFill>
                          <a:latin typeface="Cambria Math" panose="02040503050406030204" pitchFamily="18" charset="0"/>
                        </a:rPr>
                        <m:t>𝑤𝑜𝑟</m:t>
                      </m:r>
                      <m:sSub>
                        <m:sSubPr>
                          <m:ctrlPr>
                            <a:rPr lang="en-GB" i="1" dirty="0" err="1" smtClean="0">
                              <a:solidFill>
                                <a:srgbClr val="FF0000"/>
                              </a:solidFill>
                              <a:latin typeface="Cambria Math" panose="02040503050406030204" pitchFamily="18" charset="0"/>
                            </a:rPr>
                          </m:ctrlPr>
                        </m:sSubPr>
                        <m:e>
                          <m:r>
                            <a:rPr lang="en-GB" i="1" dirty="0" err="1" smtClean="0">
                              <a:solidFill>
                                <a:srgbClr val="FF0000"/>
                              </a:solidFill>
                              <a:latin typeface="Cambria Math" panose="02040503050406030204" pitchFamily="18" charset="0"/>
                            </a:rPr>
                            <m:t>𝑑</m:t>
                          </m:r>
                        </m:e>
                        <m:sub>
                          <m:r>
                            <a:rPr lang="en-GB" i="1" dirty="0" err="1" smtClean="0">
                              <a:solidFill>
                                <a:srgbClr val="FF0000"/>
                              </a:solidFill>
                              <a:latin typeface="Cambria Math" panose="02040503050406030204" pitchFamily="18" charset="0"/>
                            </a:rPr>
                            <m:t>𝑖</m:t>
                          </m:r>
                        </m:sub>
                      </m:sSub>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100" name="TextBox 99">
                <a:extLst>
                  <a:ext uri="{FF2B5EF4-FFF2-40B4-BE49-F238E27FC236}">
                    <a16:creationId xmlns:a16="http://schemas.microsoft.com/office/drawing/2014/main" id="{4FCC8A36-ABDB-6BB6-362C-B37FEEC6CE46}"/>
                  </a:ext>
                </a:extLst>
              </p:cNvPr>
              <p:cNvSpPr txBox="1">
                <a:spLocks noRot="1" noChangeAspect="1" noMove="1" noResize="1" noEditPoints="1" noAdjustHandles="1" noChangeArrowheads="1" noChangeShapeType="1" noTextEdit="1"/>
              </p:cNvSpPr>
              <p:nvPr/>
            </p:nvSpPr>
            <p:spPr>
              <a:xfrm>
                <a:off x="8382419" y="4783319"/>
                <a:ext cx="1959728" cy="369332"/>
              </a:xfrm>
              <a:prstGeom prst="rect">
                <a:avLst/>
              </a:prstGeom>
              <a:blipFill>
                <a:blip r:embed="rId15"/>
                <a:stretch>
                  <a:fillRect r="-621" b="-16667"/>
                </a:stretch>
              </a:blipFill>
            </p:spPr>
            <p:txBody>
              <a:bodyPr/>
              <a:lstStyle/>
              <a:p>
                <a:r>
                  <a:rPr lang="en-SG">
                    <a:noFill/>
                  </a:rPr>
                  <a:t> </a:t>
                </a:r>
              </a:p>
            </p:txBody>
          </p:sp>
        </mc:Fallback>
      </mc:AlternateContent>
      <p:cxnSp>
        <p:nvCxnSpPr>
          <p:cNvPr id="101" name="Straight Arrow Connector 100">
            <a:extLst>
              <a:ext uri="{FF2B5EF4-FFF2-40B4-BE49-F238E27FC236}">
                <a16:creationId xmlns:a16="http://schemas.microsoft.com/office/drawing/2014/main" id="{2EC420E6-E273-AA58-9C78-A44D07FD2333}"/>
              </a:ext>
            </a:extLst>
          </p:cNvPr>
          <p:cNvCxnSpPr>
            <a:cxnSpLocks/>
          </p:cNvCxnSpPr>
          <p:nvPr/>
        </p:nvCxnSpPr>
        <p:spPr>
          <a:xfrm>
            <a:off x="9558295" y="4048735"/>
            <a:ext cx="1195581" cy="840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5E7B0A41-C8B0-05E9-145B-F7DDAB1B8560}"/>
              </a:ext>
            </a:extLst>
          </p:cNvPr>
          <p:cNvSpPr txBox="1"/>
          <p:nvPr/>
        </p:nvSpPr>
        <p:spPr>
          <a:xfrm>
            <a:off x="10731910" y="3171571"/>
            <a:ext cx="1436092" cy="1754326"/>
          </a:xfrm>
          <a:prstGeom prst="rect">
            <a:avLst/>
          </a:prstGeom>
          <a:noFill/>
        </p:spPr>
        <p:txBody>
          <a:bodyPr wrap="square" rtlCol="0">
            <a:spAutoFit/>
          </a:bodyPr>
          <a:lstStyle/>
          <a:p>
            <a:r>
              <a:rPr lang="en-GB" i="0" dirty="0">
                <a:solidFill>
                  <a:srgbClr val="FF0000"/>
                </a:solidFill>
              </a:rPr>
              <a:t>Predict by choosing word with highest probability, e.g. “Give”</a:t>
            </a:r>
            <a:endParaRPr lang="en-SG" dirty="0">
              <a:solidFill>
                <a:srgbClr val="FF0000"/>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F014DE-8BE5-E61A-D76C-23B1A5DE4F5C}"/>
                  </a:ext>
                </a:extLst>
              </p:cNvPr>
              <p:cNvSpPr txBox="1"/>
              <p:nvPr/>
            </p:nvSpPr>
            <p:spPr>
              <a:xfrm>
                <a:off x="5720206" y="38357"/>
                <a:ext cx="6447796" cy="1511568"/>
              </a:xfrm>
              <a:prstGeom prst="rect">
                <a:avLst/>
              </a:prstGeom>
              <a:noFill/>
            </p:spPr>
            <p:txBody>
              <a:bodyPr wrap="square" rtlCol="0">
                <a:spAutoFit/>
              </a:bodyPr>
              <a:lstStyle/>
              <a:p>
                <a:r>
                  <a:rPr lang="en-GB" b="1" dirty="0">
                    <a:solidFill>
                      <a:schemeClr val="accent2"/>
                    </a:solidFill>
                  </a:rPr>
                  <a:t>4. Use a dense/linear layer, with trainable parameter </a:t>
                </a:r>
                <a14:m>
                  <m:oMath xmlns:m="http://schemas.openxmlformats.org/officeDocument/2006/math">
                    <m:r>
                      <a:rPr lang="en-GB" b="1" i="0" smtClean="0">
                        <a:solidFill>
                          <a:schemeClr val="accent2"/>
                        </a:solidFill>
                        <a:latin typeface="Cambria Math" panose="02040503050406030204" pitchFamily="18" charset="0"/>
                        <a:ea typeface="Cambria Math" panose="02040503050406030204" pitchFamily="18" charset="0"/>
                      </a:rPr>
                      <m:t>𝐑</m:t>
                    </m:r>
                    <m:r>
                      <a:rPr lang="en-GB" b="1" i="1" smtClean="0">
                        <a:solidFill>
                          <a:schemeClr val="accent2"/>
                        </a:solidFill>
                        <a:latin typeface="Cambria Math" panose="02040503050406030204" pitchFamily="18" charset="0"/>
                        <a:ea typeface="Cambria Math" panose="02040503050406030204" pitchFamily="18" charset="0"/>
                      </a:rPr>
                      <m:t>∈</m:t>
                    </m:r>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r>
                          <a:rPr lang="en-GB" b="1" i="1" smtClean="0">
                            <a:solidFill>
                              <a:schemeClr val="accent2"/>
                            </a:solidFill>
                            <a:latin typeface="Cambria Math" panose="02040503050406030204" pitchFamily="18" charset="0"/>
                            <a:ea typeface="Cambria Math" panose="02040503050406030204" pitchFamily="18" charset="0"/>
                          </a:rPr>
                          <m:t>𝑫</m:t>
                        </m:r>
                        <m:r>
                          <a:rPr lang="en-GB" b="1" i="1" smtClean="0">
                            <a:solidFill>
                              <a:schemeClr val="accent2"/>
                            </a:solidFill>
                            <a:latin typeface="Cambria Math" panose="02040503050406030204" pitchFamily="18" charset="0"/>
                            <a:ea typeface="Cambria Math" panose="02040503050406030204" pitchFamily="18" charset="0"/>
                          </a:rPr>
                          <m:t>×</m:t>
                        </m:r>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GB" b="1" dirty="0">
                    <a:solidFill>
                      <a:schemeClr val="accent2"/>
                    </a:solidFill>
                  </a:rPr>
                  <a:t>, to predict the missing word, i.e.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𝒔𝒐𝒇𝒕𝒎𝒂𝒙</m:t>
                    </m:r>
                    <m:r>
                      <a:rPr lang="en-GB" b="1" i="1" smtClean="0">
                        <a:solidFill>
                          <a:schemeClr val="accent2"/>
                        </a:solidFill>
                        <a:latin typeface="Cambria Math" panose="02040503050406030204" pitchFamily="18" charset="0"/>
                      </a:rPr>
                      <m:t>(</m:t>
                    </m:r>
                    <m:r>
                      <a:rPr lang="en-GB" b="1" i="1" smtClean="0">
                        <a:solidFill>
                          <a:schemeClr val="accent2"/>
                        </a:solidFill>
                        <a:latin typeface="Cambria Math" panose="02040503050406030204" pitchFamily="18" charset="0"/>
                      </a:rPr>
                      <m:t>𝑹𝒖</m:t>
                    </m:r>
                  </m:oMath>
                </a14:m>
                <a:r>
                  <a:rPr lang="en-GB" b="1" dirty="0">
                    <a:solidFill>
                      <a:schemeClr val="accent2"/>
                    </a:solidFill>
                  </a:rPr>
                  <a:t>).</a:t>
                </a:r>
              </a:p>
              <a:p>
                <a:r>
                  <a:rPr lang="en-GB" b="1" dirty="0">
                    <a:solidFill>
                      <a:schemeClr val="accent2"/>
                    </a:solidFill>
                  </a:rPr>
                  <a:t>The output </a:t>
                </a:r>
                <a14:m>
                  <m:oMath xmlns:m="http://schemas.openxmlformats.org/officeDocument/2006/math">
                    <m:r>
                      <a:rPr lang="en-GB" b="1" i="1" smtClean="0">
                        <a:solidFill>
                          <a:schemeClr val="accent2"/>
                        </a:solidFill>
                        <a:latin typeface="Cambria Math" panose="02040503050406030204" pitchFamily="18" charset="0"/>
                      </a:rPr>
                      <m:t>𝒐</m:t>
                    </m:r>
                    <m:r>
                      <a:rPr lang="en-GB" b="1" i="1" smtClean="0">
                        <a:solidFill>
                          <a:schemeClr val="accent2"/>
                        </a:solidFill>
                        <a:latin typeface="Cambria Math" panose="02040503050406030204" pitchFamily="18" charset="0"/>
                      </a:rPr>
                      <m:t>∈</m:t>
                    </m:r>
                  </m:oMath>
                </a14:m>
                <a:r>
                  <a:rPr lang="en-GB" b="1" dirty="0">
                    <a:solidFill>
                      <a:schemeClr val="accent2"/>
                    </a:solidFill>
                    <a:ea typeface="Cambria Math" panose="02040503050406030204" pitchFamily="18" charset="0"/>
                  </a:rPr>
                  <a:t> </a:t>
                </a:r>
                <a14:m>
                  <m:oMath xmlns:m="http://schemas.openxmlformats.org/officeDocument/2006/math">
                    <m:sSup>
                      <m:sSupPr>
                        <m:ctrlPr>
                          <a:rPr lang="en-GB" b="1" i="1" smtClean="0">
                            <a:solidFill>
                              <a:schemeClr val="accent2"/>
                            </a:solidFill>
                            <a:latin typeface="Cambria Math" panose="02040503050406030204" pitchFamily="18" charset="0"/>
                            <a:ea typeface="Cambria Math" panose="02040503050406030204" pitchFamily="18" charset="0"/>
                          </a:rPr>
                        </m:ctrlPr>
                      </m:sSupPr>
                      <m:e>
                        <m:r>
                          <a:rPr lang="en-GB" b="1" i="1" smtClean="0">
                            <a:solidFill>
                              <a:schemeClr val="accent2"/>
                            </a:solidFill>
                            <a:latin typeface="Cambria Math" panose="02040503050406030204" pitchFamily="18" charset="0"/>
                            <a:ea typeface="Cambria Math" panose="02040503050406030204" pitchFamily="18" charset="0"/>
                          </a:rPr>
                          <m:t>ℝ</m:t>
                        </m:r>
                      </m:e>
                      <m:sup>
                        <m:d>
                          <m:dPr>
                            <m:begChr m:val="|"/>
                            <m:endChr m:val="|"/>
                            <m:ctrlPr>
                              <a:rPr lang="en-GB" b="1" i="1" smtClean="0">
                                <a:solidFill>
                                  <a:schemeClr val="accent2"/>
                                </a:solidFill>
                                <a:latin typeface="Cambria Math" panose="02040503050406030204" pitchFamily="18" charset="0"/>
                                <a:ea typeface="Cambria Math" panose="02040503050406030204" pitchFamily="18" charset="0"/>
                              </a:rPr>
                            </m:ctrlPr>
                          </m:dPr>
                          <m:e>
                            <m:r>
                              <a:rPr lang="en-GB" b="1" i="1" smtClean="0">
                                <a:solidFill>
                                  <a:schemeClr val="accent2"/>
                                </a:solidFill>
                                <a:latin typeface="Cambria Math" panose="02040503050406030204" pitchFamily="18" charset="0"/>
                                <a:ea typeface="Cambria Math" panose="02040503050406030204" pitchFamily="18" charset="0"/>
                              </a:rPr>
                              <m:t>𝑽</m:t>
                            </m:r>
                          </m:e>
                        </m:d>
                      </m:sup>
                    </m:sSup>
                  </m:oMath>
                </a14:m>
                <a:r>
                  <a:rPr lang="en-SG" b="1" dirty="0">
                    <a:solidFill>
                      <a:schemeClr val="accent2"/>
                    </a:solidFill>
                  </a:rPr>
                  <a:t> contains the probability of each word </a:t>
                </a:r>
                <a14:m>
                  <m:oMath xmlns:m="http://schemas.openxmlformats.org/officeDocument/2006/math">
                    <m:r>
                      <a:rPr lang="en-GB" b="1" i="1" smtClean="0">
                        <a:solidFill>
                          <a:schemeClr val="accent2"/>
                        </a:solidFill>
                        <a:latin typeface="Cambria Math" panose="02040503050406030204" pitchFamily="18" charset="0"/>
                      </a:rPr>
                      <m:t>𝒊</m:t>
                    </m:r>
                  </m:oMath>
                </a14:m>
                <a:r>
                  <a:rPr lang="en-SG" b="1" dirty="0">
                    <a:solidFill>
                      <a:schemeClr val="accent2"/>
                    </a:solidFill>
                  </a:rPr>
                  <a:t> being the missing word in the incomplete input sentence, i.e. </a:t>
                </a:r>
              </a:p>
              <a:p>
                <a:pPr/>
                <a14:m>
                  <m:oMathPara xmlns:m="http://schemas.openxmlformats.org/officeDocument/2006/math">
                    <m:oMathParaPr>
                      <m:jc m:val="centerGroup"/>
                    </m:oMathParaPr>
                    <m:oMath xmlns:m="http://schemas.openxmlformats.org/officeDocument/2006/math">
                      <m:sSub>
                        <m:sSubPr>
                          <m:ctrlPr>
                            <a:rPr lang="en-GB" b="1" i="1" dirty="0" smtClean="0">
                              <a:solidFill>
                                <a:schemeClr val="accent2"/>
                              </a:solidFill>
                              <a:latin typeface="Cambria Math" panose="02040503050406030204" pitchFamily="18" charset="0"/>
                            </a:rPr>
                          </m:ctrlPr>
                        </m:sSubPr>
                        <m:e>
                          <m:r>
                            <a:rPr lang="en-GB" b="1" i="1" dirty="0" smtClean="0">
                              <a:solidFill>
                                <a:schemeClr val="accent2"/>
                              </a:solidFill>
                              <a:latin typeface="Cambria Math" panose="02040503050406030204" pitchFamily="18" charset="0"/>
                            </a:rPr>
                            <m:t>∀</m:t>
                          </m:r>
                          <m:r>
                            <a:rPr lang="en-GB" b="1" i="1" dirty="0" smtClean="0">
                              <a:solidFill>
                                <a:schemeClr val="accent2"/>
                              </a:solidFill>
                              <a:latin typeface="Cambria Math" panose="02040503050406030204" pitchFamily="18" charset="0"/>
                            </a:rPr>
                            <m:t>𝒊</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𝒐</m:t>
                          </m:r>
                        </m:e>
                        <m:sub>
                          <m:r>
                            <a:rPr lang="en-GB" b="1" i="1" dirty="0" smtClean="0">
                              <a:solidFill>
                                <a:schemeClr val="accent2"/>
                              </a:solidFill>
                              <a:latin typeface="Cambria Math" panose="02040503050406030204" pitchFamily="18" charset="0"/>
                            </a:rPr>
                            <m:t>𝒊</m:t>
                          </m:r>
                        </m:sub>
                      </m:sSub>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m:t>
                      </m:r>
                      <m:r>
                        <a:rPr lang="en-GB" b="1" i="1" dirty="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𝑷</m:t>
                      </m:r>
                      <m:r>
                        <a:rPr lang="en-GB" b="1" i="1" dirty="0" smtClean="0">
                          <a:solidFill>
                            <a:schemeClr val="accent2"/>
                          </a:solidFill>
                          <a:latin typeface="Cambria Math" panose="02040503050406030204" pitchFamily="18" charset="0"/>
                        </a:rPr>
                        <m:t>[</m:t>
                      </m:r>
                      <m:r>
                        <a:rPr lang="en-GB" b="1" i="1" dirty="0" err="1" smtClean="0">
                          <a:solidFill>
                            <a:schemeClr val="accent2"/>
                          </a:solidFill>
                          <a:latin typeface="Cambria Math" panose="02040503050406030204" pitchFamily="18" charset="0"/>
                        </a:rPr>
                        <m:t>𝒘𝒐𝒓</m:t>
                      </m:r>
                      <m:sSub>
                        <m:sSubPr>
                          <m:ctrlPr>
                            <a:rPr lang="en-GB" b="1" i="1" dirty="0" err="1" smtClean="0">
                              <a:solidFill>
                                <a:schemeClr val="accent2"/>
                              </a:solidFill>
                              <a:latin typeface="Cambria Math" panose="02040503050406030204" pitchFamily="18" charset="0"/>
                            </a:rPr>
                          </m:ctrlPr>
                        </m:sSubPr>
                        <m:e>
                          <m:r>
                            <a:rPr lang="en-GB" b="1" i="1" dirty="0" err="1" smtClean="0">
                              <a:solidFill>
                                <a:schemeClr val="accent2"/>
                              </a:solidFill>
                              <a:latin typeface="Cambria Math" panose="02040503050406030204" pitchFamily="18" charset="0"/>
                            </a:rPr>
                            <m:t>𝒅</m:t>
                          </m:r>
                        </m:e>
                        <m:sub>
                          <m:r>
                            <a:rPr lang="en-GB" b="1" i="1" dirty="0" err="1" smtClean="0">
                              <a:solidFill>
                                <a:schemeClr val="accent2"/>
                              </a:solidFill>
                              <a:latin typeface="Cambria Math" panose="02040503050406030204" pitchFamily="18" charset="0"/>
                            </a:rPr>
                            <m:t>𝒊</m:t>
                          </m:r>
                        </m:sub>
                      </m:sSub>
                      <m:r>
                        <a:rPr lang="en-GB" b="1" i="1" dirty="0" smtClean="0">
                          <a:solidFill>
                            <a:schemeClr val="accent2"/>
                          </a:solidFill>
                          <a:latin typeface="Cambria Math" panose="02040503050406030204" pitchFamily="18" charset="0"/>
                        </a:rPr>
                        <m:t>]</m:t>
                      </m:r>
                    </m:oMath>
                  </m:oMathPara>
                </a14:m>
                <a:endParaRPr lang="en-SG" b="1" dirty="0">
                  <a:solidFill>
                    <a:schemeClr val="accent2"/>
                  </a:solidFill>
                </a:endParaRPr>
              </a:p>
            </p:txBody>
          </p:sp>
        </mc:Choice>
        <mc:Fallback xmlns="">
          <p:sp>
            <p:nvSpPr>
              <p:cNvPr id="2" name="TextBox 1">
                <a:extLst>
                  <a:ext uri="{FF2B5EF4-FFF2-40B4-BE49-F238E27FC236}">
                    <a16:creationId xmlns:a16="http://schemas.microsoft.com/office/drawing/2014/main" id="{A6F014DE-8BE5-E61A-D76C-23B1A5DE4F5C}"/>
                  </a:ext>
                </a:extLst>
              </p:cNvPr>
              <p:cNvSpPr txBox="1">
                <a:spLocks noRot="1" noChangeAspect="1" noMove="1" noResize="1" noEditPoints="1" noAdjustHandles="1" noChangeArrowheads="1" noChangeShapeType="1" noTextEdit="1"/>
              </p:cNvSpPr>
              <p:nvPr/>
            </p:nvSpPr>
            <p:spPr>
              <a:xfrm>
                <a:off x="5720206" y="38357"/>
                <a:ext cx="6447796" cy="1511568"/>
              </a:xfrm>
              <a:prstGeom prst="rect">
                <a:avLst/>
              </a:prstGeom>
              <a:blipFill>
                <a:blip r:embed="rId16"/>
                <a:stretch>
                  <a:fillRect l="-756" t="-806" r="-378" b="-3226"/>
                </a:stretch>
              </a:blipFill>
            </p:spPr>
            <p:txBody>
              <a:bodyPr/>
              <a:lstStyle/>
              <a:p>
                <a:r>
                  <a:rPr lang="en-SG">
                    <a:noFill/>
                  </a:rPr>
                  <a:t> </a:t>
                </a:r>
              </a:p>
            </p:txBody>
          </p:sp>
        </mc:Fallback>
      </mc:AlternateContent>
      <p:sp>
        <p:nvSpPr>
          <p:cNvPr id="5" name="Freeform: Shape 4">
            <a:extLst>
              <a:ext uri="{FF2B5EF4-FFF2-40B4-BE49-F238E27FC236}">
                <a16:creationId xmlns:a16="http://schemas.microsoft.com/office/drawing/2014/main" id="{1992161E-FF47-9C4A-03A9-8CF3A3C4B285}"/>
              </a:ext>
            </a:extLst>
          </p:cNvPr>
          <p:cNvSpPr/>
          <p:nvPr/>
        </p:nvSpPr>
        <p:spPr>
          <a:xfrm>
            <a:off x="5026587" y="607101"/>
            <a:ext cx="3675203" cy="1443122"/>
          </a:xfrm>
          <a:custGeom>
            <a:avLst/>
            <a:gdLst>
              <a:gd name="connsiteX0" fmla="*/ 632200 w 3510311"/>
              <a:gd name="connsiteY0" fmla="*/ 0 h 1431560"/>
              <a:gd name="connsiteX1" fmla="*/ 204980 w 3510311"/>
              <a:gd name="connsiteY1" fmla="*/ 816964 h 1431560"/>
              <a:gd name="connsiteX2" fmla="*/ 3510311 w 3510311"/>
              <a:gd name="connsiteY2" fmla="*/ 1431560 h 1431560"/>
            </a:gdLst>
            <a:ahLst/>
            <a:cxnLst>
              <a:cxn ang="0">
                <a:pos x="connsiteX0" y="connsiteY0"/>
              </a:cxn>
              <a:cxn ang="0">
                <a:pos x="connsiteX1" y="connsiteY1"/>
              </a:cxn>
              <a:cxn ang="0">
                <a:pos x="connsiteX2" y="connsiteY2"/>
              </a:cxn>
            </a:cxnLst>
            <a:rect l="l" t="t" r="r" b="b"/>
            <a:pathLst>
              <a:path w="3510311" h="1431560">
                <a:moveTo>
                  <a:pt x="632200" y="0"/>
                </a:moveTo>
                <a:cubicBezTo>
                  <a:pt x="178747" y="289185"/>
                  <a:pt x="-274705" y="578371"/>
                  <a:pt x="204980" y="816964"/>
                </a:cubicBezTo>
                <a:cubicBezTo>
                  <a:pt x="684665" y="1055557"/>
                  <a:pt x="2097488" y="1243558"/>
                  <a:pt x="3510311" y="1431560"/>
                </a:cubicBezTo>
              </a:path>
            </a:pathLst>
          </a:custGeom>
          <a:noFill/>
          <a:ln w="38100">
            <a:solidFill>
              <a:schemeClr val="accent2"/>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D5C819B-8B98-04F3-692E-67E28C62020B}"/>
                  </a:ext>
                </a:extLst>
              </p:cNvPr>
              <p:cNvSpPr txBox="1"/>
              <p:nvPr/>
            </p:nvSpPr>
            <p:spPr>
              <a:xfrm>
                <a:off x="7904782" y="5342315"/>
                <a:ext cx="2953063" cy="14773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dirty="0" smtClean="0">
                              <a:solidFill>
                                <a:srgbClr val="FF0000"/>
                              </a:solidFill>
                              <a:latin typeface="Cambria Math" panose="02040503050406030204" pitchFamily="18" charset="0"/>
                            </a:rPr>
                          </m:ctrlPr>
                        </m:sSubPr>
                        <m:e>
                          <m:r>
                            <a:rPr lang="en-GB" i="1" dirty="0" smtClean="0">
                              <a:solidFill>
                                <a:srgbClr val="FF0000"/>
                              </a:solidFill>
                              <a:latin typeface="Cambria Math" panose="02040503050406030204" pitchFamily="18" charset="0"/>
                            </a:rPr>
                            <m:t>𝑜</m:t>
                          </m:r>
                        </m:e>
                        <m:sub>
                          <m:r>
                            <a:rPr lang="en-GB" i="1" dirty="0" smtClean="0">
                              <a:solidFill>
                                <a:srgbClr val="FF0000"/>
                              </a:solidFill>
                              <a:latin typeface="Cambria Math" panose="02040503050406030204" pitchFamily="18" charset="0"/>
                            </a:rPr>
                            <m:t>1</m:t>
                          </m:r>
                        </m:sub>
                      </m:sSub>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 </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𝑁𝑒𝑣𝑒𝑟</m:t>
                      </m:r>
                      <m:r>
                        <a:rPr lang="en-GB" i="1" dirty="0" smtClean="0">
                          <a:solidFill>
                            <a:srgbClr val="FF0000"/>
                          </a:solidFill>
                          <a:latin typeface="Cambria Math" panose="02040503050406030204" pitchFamily="18" charset="0"/>
                        </a:rPr>
                        <m:t>] = 0.001</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 xmlns:m="http://schemas.openxmlformats.org/officeDocument/2006/math">
                      <m:sSub>
                        <m:sSubPr>
                          <m:ctrlPr>
                            <a:rPr lang="en-GB" b="0" i="1" dirty="0" smtClean="0">
                              <a:solidFill>
                                <a:srgbClr val="FF0000"/>
                              </a:solidFill>
                              <a:latin typeface="Cambria Math" panose="02040503050406030204" pitchFamily="18" charset="0"/>
                            </a:rPr>
                          </m:ctrlPr>
                        </m:sSubPr>
                        <m:e>
                          <m:r>
                            <m:rPr>
                              <m:sty m:val="p"/>
                            </m:rPr>
                            <a:rPr lang="en-GB" b="0" i="0" dirty="0" smtClean="0">
                              <a:solidFill>
                                <a:srgbClr val="FF0000"/>
                              </a:solidFill>
                              <a:latin typeface="Cambria Math" panose="02040503050406030204" pitchFamily="18" charset="0"/>
                            </a:rPr>
                            <m:t>o</m:t>
                          </m:r>
                        </m:e>
                        <m:sub>
                          <m:r>
                            <a:rPr lang="en-GB" b="0" i="0" dirty="0" smtClean="0">
                              <a:solidFill>
                                <a:srgbClr val="FF0000"/>
                              </a:solidFill>
                              <a:latin typeface="Cambria Math" panose="02040503050406030204" pitchFamily="18" charset="0"/>
                            </a:rPr>
                            <m:t>871</m:t>
                          </m:r>
                        </m:sub>
                      </m:sSub>
                      <m:r>
                        <a:rPr lang="en-GB" b="0" i="0"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𝑃</m:t>
                      </m:r>
                      <m:r>
                        <a:rPr lang="en-GB" i="1" dirty="0" smtClean="0">
                          <a:solidFill>
                            <a:srgbClr val="FF0000"/>
                          </a:solidFill>
                          <a:latin typeface="Cambria Math" panose="02040503050406030204" pitchFamily="18" charset="0"/>
                        </a:rPr>
                        <m:t>[</m:t>
                      </m:r>
                      <m:r>
                        <a:rPr lang="en-GB" i="1" dirty="0" smtClean="0">
                          <a:solidFill>
                            <a:srgbClr val="FF0000"/>
                          </a:solidFill>
                          <a:latin typeface="Cambria Math" panose="02040503050406030204" pitchFamily="18" charset="0"/>
                        </a:rPr>
                        <m:t>𝐵𝑙𝑜𝑤</m:t>
                      </m:r>
                      <m:r>
                        <a:rPr lang="en-GB" i="1" dirty="0" smtClean="0">
                          <a:solidFill>
                            <a:srgbClr val="FF0000"/>
                          </a:solidFill>
                          <a:latin typeface="Cambria Math" panose="02040503050406030204" pitchFamily="18" charset="0"/>
                        </a:rPr>
                        <m:t>] = 0.02</m:t>
                      </m:r>
                    </m:oMath>
                  </m:oMathPara>
                </a14:m>
                <a:endParaRPr lang="en-GB" dirty="0">
                  <a:solidFill>
                    <a:srgbClr val="FF0000"/>
                  </a:solidFill>
                </a:endParaRPr>
              </a:p>
              <a:p>
                <a:pPr/>
                <a14:m>
                  <m:oMathPara xmlns:m="http://schemas.openxmlformats.org/officeDocument/2006/math">
                    <m:oMathParaPr>
                      <m:jc m:val="centerGroup"/>
                    </m:oMathParaPr>
                    <m:oMath xmlns:m="http://schemas.openxmlformats.org/officeDocument/2006/math">
                      <m:sSub>
                        <m:sSubPr>
                          <m:ctrlPr>
                            <a:rPr lang="en-GB" b="1" i="1" dirty="0" smtClean="0">
                              <a:solidFill>
                                <a:srgbClr val="FF0000"/>
                              </a:solidFill>
                              <a:latin typeface="Cambria Math" panose="02040503050406030204" pitchFamily="18" charset="0"/>
                            </a:rPr>
                          </m:ctrlPr>
                        </m:sSubPr>
                        <m:e>
                          <m:r>
                            <a:rPr lang="en-GB" b="1" i="1" dirty="0" smtClean="0">
                              <a:solidFill>
                                <a:srgbClr val="FF0000"/>
                              </a:solidFill>
                              <a:latin typeface="Cambria Math" panose="02040503050406030204" pitchFamily="18" charset="0"/>
                            </a:rPr>
                            <m:t>𝒐</m:t>
                          </m:r>
                        </m:e>
                        <m:sub>
                          <m:r>
                            <a:rPr lang="en-GB" b="1" i="1" dirty="0" smtClean="0">
                              <a:solidFill>
                                <a:srgbClr val="FF0000"/>
                              </a:solidFill>
                              <a:latin typeface="Cambria Math" panose="02040503050406030204" pitchFamily="18" charset="0"/>
                            </a:rPr>
                            <m:t>𝟖𝟕𝟐</m:t>
                          </m:r>
                        </m:sub>
                      </m:sSub>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𝑷</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𝑮𝒊𝒗𝒆</m:t>
                      </m:r>
                      <m:r>
                        <a:rPr lang="en-GB" b="1" i="1" dirty="0" smtClean="0">
                          <a:solidFill>
                            <a:srgbClr val="FF0000"/>
                          </a:solidFill>
                          <a:latin typeface="Cambria Math" panose="02040503050406030204" pitchFamily="18" charset="0"/>
                        </a:rPr>
                        <m:t>] = </m:t>
                      </m:r>
                      <m:r>
                        <a:rPr lang="en-GB" b="1" i="1" dirty="0" smtClean="0">
                          <a:solidFill>
                            <a:srgbClr val="FF0000"/>
                          </a:solidFill>
                          <a:latin typeface="Cambria Math" panose="02040503050406030204" pitchFamily="18" charset="0"/>
                        </a:rPr>
                        <m:t>𝟎</m:t>
                      </m:r>
                      <m:r>
                        <a:rPr lang="en-GB" b="1" i="1" dirty="0" smtClean="0">
                          <a:solidFill>
                            <a:srgbClr val="FF0000"/>
                          </a:solidFill>
                          <a:latin typeface="Cambria Math" panose="02040503050406030204" pitchFamily="18" charset="0"/>
                        </a:rPr>
                        <m:t>.</m:t>
                      </m:r>
                      <m:r>
                        <a:rPr lang="en-GB" b="1" i="1" dirty="0" smtClean="0">
                          <a:solidFill>
                            <a:srgbClr val="FF0000"/>
                          </a:solidFill>
                          <a:latin typeface="Cambria Math" panose="02040503050406030204" pitchFamily="18" charset="0"/>
                        </a:rPr>
                        <m:t>𝟖</m:t>
                      </m:r>
                    </m:oMath>
                  </m:oMathPara>
                </a14:m>
                <a:endParaRPr lang="en-GB" b="1" dirty="0">
                  <a:solidFill>
                    <a:srgbClr val="FF0000"/>
                  </a:solidFill>
                </a:endParaRPr>
              </a:p>
              <a:p>
                <a:pPr/>
                <a14:m>
                  <m:oMathPara xmlns:m="http://schemas.openxmlformats.org/officeDocument/2006/math">
                    <m:oMathParaPr>
                      <m:jc m:val="centerGroup"/>
                    </m:oMathParaPr>
                    <m:oMath xmlns:m="http://schemas.openxmlformats.org/officeDocument/2006/math">
                      <m:r>
                        <a:rPr lang="en-GB" i="1" dirty="0" smtClean="0">
                          <a:solidFill>
                            <a:srgbClr val="FF0000"/>
                          </a:solidFill>
                          <a:latin typeface="Cambria Math" panose="02040503050406030204" pitchFamily="18" charset="0"/>
                        </a:rPr>
                        <m:t>…</m:t>
                      </m:r>
                    </m:oMath>
                  </m:oMathPara>
                </a14:m>
                <a:endParaRPr lang="en-SG" dirty="0">
                  <a:solidFill>
                    <a:srgbClr val="FF0000"/>
                  </a:solidFill>
                </a:endParaRPr>
              </a:p>
            </p:txBody>
          </p:sp>
        </mc:Choice>
        <mc:Fallback xmlns="">
          <p:sp>
            <p:nvSpPr>
              <p:cNvPr id="6" name="TextBox 5">
                <a:extLst>
                  <a:ext uri="{FF2B5EF4-FFF2-40B4-BE49-F238E27FC236}">
                    <a16:creationId xmlns:a16="http://schemas.microsoft.com/office/drawing/2014/main" id="{9D5C819B-8B98-04F3-692E-67E28C62020B}"/>
                  </a:ext>
                </a:extLst>
              </p:cNvPr>
              <p:cNvSpPr txBox="1">
                <a:spLocks noRot="1" noChangeAspect="1" noMove="1" noResize="1" noEditPoints="1" noAdjustHandles="1" noChangeArrowheads="1" noChangeShapeType="1" noTextEdit="1"/>
              </p:cNvSpPr>
              <p:nvPr/>
            </p:nvSpPr>
            <p:spPr>
              <a:xfrm>
                <a:off x="7904782" y="5342315"/>
                <a:ext cx="2953063" cy="1477328"/>
              </a:xfrm>
              <a:prstGeom prst="rect">
                <a:avLst/>
              </a:prstGeom>
              <a:blipFill>
                <a:blip r:embed="rId17"/>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2998689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514350" indent="-514350">
                  <a:buFont typeface="+mj-lt"/>
                  <a:buAutoNum type="arabicPeriod" startAt="5"/>
                </a:pPr>
                <a:r>
                  <a:rPr lang="en-US" dirty="0"/>
                  <a:t>During the training, we browse through all the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 </m:t>
                    </m:r>
                  </m:oMath>
                </a14:m>
                <a:r>
                  <a:rPr lang="en-US" dirty="0"/>
                  <a:t>we generated on Step 0.</a:t>
                </a:r>
                <a:br>
                  <a:rPr lang="en-US" dirty="0"/>
                </a:br>
                <a:br>
                  <a:rPr lang="en-US" dirty="0"/>
                </a:br>
                <a:r>
                  <a:rPr lang="en-US" b="1" dirty="0"/>
                  <a:t>Classification loss: </a:t>
                </a:r>
                <a:r>
                  <a:rPr lang="en-US" dirty="0"/>
                  <a:t>advisable to use a negative logarithm as the loss function, i.e.</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𝑡</m:t>
                                  </m:r>
                                </m:sub>
                              </m:sSub>
                            </m:e>
                          </m:d>
                        </m:e>
                      </m:func>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sub>
                      </m:sSub>
                      <m:r>
                        <a:rPr lang="en-US" b="0" i="1" smtClean="0">
                          <a:latin typeface="Cambria Math" panose="02040503050406030204" pitchFamily="18" charset="0"/>
                        </a:rPr>
                        <m:t>)</m:t>
                      </m:r>
                    </m:oMath>
                  </m:oMathPara>
                </a14:m>
                <a:endParaRPr lang="en-US" dirty="0"/>
              </a:p>
              <a:p>
                <a:pPr marL="0" indent="0" algn="ctr">
                  <a:buNone/>
                </a:pPr>
                <a:r>
                  <a:rPr lang="en-US" dirty="0"/>
                  <a:t>With</a:t>
                </a:r>
                <a:endParaRPr lang="en-US" b="0"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 </m:t>
                              </m:r>
                            </m:sub>
                          </m:sSub>
                          <m:r>
                            <a:rPr lang="en-US" b="0" i="1" smtClean="0">
                              <a:latin typeface="Cambria Math" panose="02040503050406030204" pitchFamily="18" charset="0"/>
                            </a:rPr>
                            <m:t>(</m:t>
                          </m:r>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𝑒</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𝑘</m:t>
                          </m:r>
                          <m:r>
                            <a:rPr lang="en-US" b="0" i="1" smtClean="0">
                              <a:latin typeface="Cambria Math" panose="02040503050406030204" pitchFamily="18" charset="0"/>
                            </a:rPr>
                            <m:t>)</m:t>
                          </m:r>
                        </m:sub>
                      </m:sSub>
                    </m:oMath>
                  </m:oMathPara>
                </a14:m>
                <a:endParaRPr lang="en-GB" dirty="0"/>
              </a:p>
              <a:p>
                <a:pPr marL="0" indent="0">
                  <a:buNone/>
                </a:pPr>
                <a:r>
                  <a:rPr lang="en-GB" dirty="0"/>
                  <a:t>And sum over all the pairs </a:t>
                </a:r>
                <a14:m>
                  <m:oMath xmlns:m="http://schemas.openxmlformats.org/officeDocument/2006/math">
                    <m:d>
                      <m:dPr>
                        <m:ctrlPr>
                          <a:rPr lang="en-US" i="1" dirty="0" err="1">
                            <a:latin typeface="Cambria Math" panose="02040503050406030204" pitchFamily="18" charset="0"/>
                          </a:rPr>
                        </m:ctrlPr>
                      </m:dPr>
                      <m:e>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e>
                    </m:d>
                  </m:oMath>
                </a14:m>
                <a:r>
                  <a:rPr lang="en-GB"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0588E989-731A-4768-8BF7-08997F555195}"/>
                  </a:ext>
                </a:extLst>
              </p:cNvPr>
              <p:cNvSpPr>
                <a:spLocks noGrp="1" noRot="1" noChangeAspect="1" noMove="1" noResize="1" noEditPoints="1" noAdjustHandles="1" noChangeArrowheads="1" noChangeShapeType="1" noTextEdit="1"/>
              </p:cNvSpPr>
              <p:nvPr>
                <p:ph sz="half" idx="1"/>
              </p:nvPr>
            </p:nvSpPr>
            <p:spPr>
              <a:xfrm>
                <a:off x="838200" y="1825624"/>
                <a:ext cx="5203092" cy="5032375"/>
              </a:xfrm>
              <a:blipFill>
                <a:blip r:embed="rId2"/>
                <a:stretch>
                  <a:fillRect l="-2462" t="-2058" r="-3634"/>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6A9328E-4D21-7629-F516-ACD34553E4C9}"/>
              </a:ext>
            </a:extLst>
          </p:cNvPr>
          <p:cNvPicPr>
            <a:picLocks noChangeAspect="1"/>
          </p:cNvPicPr>
          <p:nvPr/>
        </p:nvPicPr>
        <p:blipFill>
          <a:blip r:embed="rId3"/>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5825578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13" name="Arrow: Down 12">
            <a:extLst>
              <a:ext uri="{FF2B5EF4-FFF2-40B4-BE49-F238E27FC236}">
                <a16:creationId xmlns:a16="http://schemas.microsoft.com/office/drawing/2014/main" id="{1304608B-9627-4E8E-B65C-396F911C2FA0}"/>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B8B891-99DF-4BE3-99CB-B3678D219EAF}"/>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4" name="TextBox 13">
                <a:extLst>
                  <a:ext uri="{FF2B5EF4-FFF2-40B4-BE49-F238E27FC236}">
                    <a16:creationId xmlns:a16="http://schemas.microsoft.com/office/drawing/2014/main" id="{9DB8B891-99DF-4BE3-99CB-B3678D219EAF}"/>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56DABA4F-FB0D-4D1E-A658-4F25E412B709}"/>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6" name="Arrow: Down 15">
            <a:extLst>
              <a:ext uri="{FF2B5EF4-FFF2-40B4-BE49-F238E27FC236}">
                <a16:creationId xmlns:a16="http://schemas.microsoft.com/office/drawing/2014/main" id="{C8692873-926F-4FB2-A7B7-8D7E8CAC1E39}"/>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52520C2-D9DD-4FD5-868D-6C88A69F3B68}"/>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7" name="TextBox 16">
                <a:extLst>
                  <a:ext uri="{FF2B5EF4-FFF2-40B4-BE49-F238E27FC236}">
                    <a16:creationId xmlns:a16="http://schemas.microsoft.com/office/drawing/2014/main" id="{252520C2-D9DD-4FD5-868D-6C88A69F3B68}"/>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DCAD55DF-D780-4247-A15A-03C027A74CB4}"/>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10" name="TextBox 9">
            <a:extLst>
              <a:ext uri="{FF2B5EF4-FFF2-40B4-BE49-F238E27FC236}">
                <a16:creationId xmlns:a16="http://schemas.microsoft.com/office/drawing/2014/main" id="{F0E58482-3359-4AB4-A238-933AFF54C879}"/>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
        <p:nvSpPr>
          <p:cNvPr id="6" name="Content Placeholder 2">
            <a:extLst>
              <a:ext uri="{FF2B5EF4-FFF2-40B4-BE49-F238E27FC236}">
                <a16:creationId xmlns:a16="http://schemas.microsoft.com/office/drawing/2014/main" id="{718C1D9E-C3FA-E71D-7E3C-E8F6BF05335F}"/>
              </a:ext>
            </a:extLst>
          </p:cNvPr>
          <p:cNvSpPr>
            <a:spLocks noGrp="1"/>
          </p:cNvSpPr>
          <p:nvPr>
            <p:ph sz="half" idx="1"/>
          </p:nvPr>
        </p:nvSpPr>
        <p:spPr>
          <a:xfrm>
            <a:off x="838199" y="1825624"/>
            <a:ext cx="5750169"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dirty="0"/>
              <a:t>In some simple scenarios (nicely formatted data, images, etc.), inputs can be passed directly to a Neural Network, without modifications.</a:t>
            </a:r>
          </a:p>
        </p:txBody>
      </p:sp>
    </p:spTree>
    <p:extLst>
      <p:ext uri="{BB962C8B-B14F-4D97-AF65-F5344CB8AC3E}">
        <p14:creationId xmlns:p14="http://schemas.microsoft.com/office/powerpoint/2010/main" val="539168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4D96F-CBDE-4094-BFE9-C45240CD0628}"/>
              </a:ext>
            </a:extLst>
          </p:cNvPr>
          <p:cNvSpPr>
            <a:spLocks noGrp="1"/>
          </p:cNvSpPr>
          <p:nvPr>
            <p:ph type="title"/>
          </p:nvPr>
        </p:nvSpPr>
        <p:spPr/>
        <p:txBody>
          <a:bodyPr/>
          <a:lstStyle/>
          <a:p>
            <a:r>
              <a:rPr lang="en-US" dirty="0"/>
              <a:t>Continuous Bag of Words (</a:t>
            </a:r>
            <a:r>
              <a:rPr lang="en-US" dirty="0" err="1"/>
              <a:t>CBoW</a:t>
            </a:r>
            <a:r>
              <a:rPr lang="en-US" dirty="0"/>
              <a:t>)</a:t>
            </a:r>
            <a:endParaRPr lang="en-GB" dirty="0"/>
          </a:p>
        </p:txBody>
      </p:sp>
      <p:sp>
        <p:nvSpPr>
          <p:cNvPr id="4" name="Content Placeholder 3">
            <a:extLst>
              <a:ext uri="{FF2B5EF4-FFF2-40B4-BE49-F238E27FC236}">
                <a16:creationId xmlns:a16="http://schemas.microsoft.com/office/drawing/2014/main" id="{0588E989-731A-4768-8BF7-08997F555195}"/>
              </a:ext>
            </a:extLst>
          </p:cNvPr>
          <p:cNvSpPr>
            <a:spLocks noGrp="1"/>
          </p:cNvSpPr>
          <p:nvPr>
            <p:ph sz="half" idx="1"/>
          </p:nvPr>
        </p:nvSpPr>
        <p:spPr>
          <a:xfrm>
            <a:off x="838200" y="1825624"/>
            <a:ext cx="5203092" cy="5032375"/>
          </a:xfrm>
        </p:spPr>
        <p:txBody>
          <a:bodyPr>
            <a:normAutofit/>
          </a:bodyPr>
          <a:lstStyle/>
          <a:p>
            <a:pPr marL="0" indent="0">
              <a:buNone/>
            </a:pPr>
            <a:r>
              <a:rPr lang="en-US" b="1" dirty="0"/>
              <a:t>Important Notes</a:t>
            </a:r>
          </a:p>
          <a:p>
            <a:r>
              <a:rPr lang="en-US" dirty="0"/>
              <a:t>There are variations on this, as explained in [Mikilov2014].</a:t>
            </a:r>
          </a:p>
          <a:p>
            <a:r>
              <a:rPr lang="en-US" dirty="0"/>
              <a:t>For instance, predict the word at the end of the context, instead of the middle.</a:t>
            </a:r>
          </a:p>
          <a:p>
            <a:r>
              <a:rPr lang="en-US" dirty="0"/>
              <a:t>We could also remove non-meaningful words (“a”, “an”, “the”, etc.) during Step 1 to help the word embedding task not get lost in meaningless context.</a:t>
            </a:r>
          </a:p>
        </p:txBody>
      </p:sp>
      <p:pic>
        <p:nvPicPr>
          <p:cNvPr id="3" name="Picture 2">
            <a:extLst>
              <a:ext uri="{FF2B5EF4-FFF2-40B4-BE49-F238E27FC236}">
                <a16:creationId xmlns:a16="http://schemas.microsoft.com/office/drawing/2014/main" id="{AB5650FD-1828-B5C4-03C6-6C4E36E153FF}"/>
              </a:ext>
            </a:extLst>
          </p:cNvPr>
          <p:cNvPicPr>
            <a:picLocks noChangeAspect="1"/>
          </p:cNvPicPr>
          <p:nvPr/>
        </p:nvPicPr>
        <p:blipFill>
          <a:blip r:embed="rId2"/>
          <a:stretch>
            <a:fillRect/>
          </a:stretch>
        </p:blipFill>
        <p:spPr>
          <a:xfrm>
            <a:off x="6553200" y="2393002"/>
            <a:ext cx="5638800" cy="3237009"/>
          </a:xfrm>
          <a:prstGeom prst="rect">
            <a:avLst/>
          </a:prstGeom>
        </p:spPr>
      </p:pic>
    </p:spTree>
    <p:extLst>
      <p:ext uri="{BB962C8B-B14F-4D97-AF65-F5344CB8AC3E}">
        <p14:creationId xmlns:p14="http://schemas.microsoft.com/office/powerpoint/2010/main" val="99453061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541B88-FD3D-477D-A419-3AA8FC151C15}"/>
              </a:ext>
            </a:extLst>
          </p:cNvPr>
          <p:cNvSpPr>
            <a:spLocks noGrp="1"/>
          </p:cNvSpPr>
          <p:nvPr>
            <p:ph type="title"/>
          </p:nvPr>
        </p:nvSpPr>
        <p:spPr/>
        <p:txBody>
          <a:bodyPr/>
          <a:lstStyle/>
          <a:p>
            <a:r>
              <a:rPr lang="en-US" dirty="0"/>
              <a:t>Time for a quick demo of </a:t>
            </a:r>
            <a:r>
              <a:rPr lang="en-US" dirty="0" err="1"/>
              <a:t>CBoW</a:t>
            </a:r>
            <a:endParaRPr lang="en-GB" dirty="0"/>
          </a:p>
        </p:txBody>
      </p:sp>
      <p:sp>
        <p:nvSpPr>
          <p:cNvPr id="5" name="Text Placeholder 4">
            <a:extLst>
              <a:ext uri="{FF2B5EF4-FFF2-40B4-BE49-F238E27FC236}">
                <a16:creationId xmlns:a16="http://schemas.microsoft.com/office/drawing/2014/main" id="{3E1CE06B-3EC9-4FE7-B119-B63A985C7692}"/>
              </a:ext>
            </a:extLst>
          </p:cNvPr>
          <p:cNvSpPr>
            <a:spLocks noGrp="1"/>
          </p:cNvSpPr>
          <p:nvPr>
            <p:ph type="body" idx="1"/>
          </p:nvPr>
        </p:nvSpPr>
        <p:spPr/>
        <p:txBody>
          <a:bodyPr/>
          <a:lstStyle/>
          <a:p>
            <a:r>
              <a:rPr lang="en-US" dirty="0"/>
              <a:t>Notebooks 1. and 1bis.</a:t>
            </a:r>
            <a:endParaRPr lang="en-GB" dirty="0"/>
          </a:p>
        </p:txBody>
      </p:sp>
    </p:spTree>
    <p:extLst>
      <p:ext uri="{BB962C8B-B14F-4D97-AF65-F5344CB8AC3E}">
        <p14:creationId xmlns:p14="http://schemas.microsoft.com/office/powerpoint/2010/main" val="9105745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spTree>
    <p:extLst>
      <p:ext uri="{BB962C8B-B14F-4D97-AF65-F5344CB8AC3E}">
        <p14:creationId xmlns:p14="http://schemas.microsoft.com/office/powerpoint/2010/main" val="25494101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distributional hypothesis of linguistics</a:t>
            </a:r>
            <a:r>
              <a:rPr lang="en-US" b="1" dirty="0"/>
              <a:t>):</a:t>
            </a:r>
          </a:p>
          <a:p>
            <a:r>
              <a:rPr lang="en-US" dirty="0"/>
              <a:t>We may rely on a fundamental linguistic assumption</a:t>
            </a:r>
            <a:br>
              <a:rPr lang="en-US" dirty="0"/>
            </a:br>
            <a:r>
              <a:rPr lang="en-US" dirty="0">
                <a:sym typeface="Wingdings" panose="05000000000000000000" pitchFamily="2" charset="2"/>
              </a:rPr>
              <a:t> </a:t>
            </a:r>
            <a:r>
              <a:rPr lang="en-US" b="1" dirty="0">
                <a:sym typeface="Wingdings" panose="05000000000000000000" pitchFamily="2" charset="2"/>
              </a:rPr>
              <a:t>W</a:t>
            </a:r>
            <a:r>
              <a:rPr lang="en-US" b="1" dirty="0"/>
              <a:t>ords often appearing in similar contexts/sentences tend to be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endParaRPr lang="en-GB" dirty="0"/>
          </a:p>
        </p:txBody>
      </p:sp>
      <p:pic>
        <p:nvPicPr>
          <p:cNvPr id="8" name="Picture 7">
            <a:extLst>
              <a:ext uri="{FF2B5EF4-FFF2-40B4-BE49-F238E27FC236}">
                <a16:creationId xmlns:a16="http://schemas.microsoft.com/office/drawing/2014/main" id="{B27EE33C-8330-CB25-8B34-596D9CFC8B69}"/>
              </a:ext>
            </a:extLst>
          </p:cNvPr>
          <p:cNvPicPr>
            <a:picLocks noChangeAspect="1"/>
          </p:cNvPicPr>
          <p:nvPr/>
        </p:nvPicPr>
        <p:blipFill rotWithShape="1">
          <a:blip r:embed="rId2">
            <a:extLst>
              <a:ext uri="{28A0092B-C50C-407E-A947-70E740481C1C}">
                <a14:useLocalDpi xmlns:a14="http://schemas.microsoft.com/office/drawing/2010/main" val="0"/>
              </a:ext>
            </a:extLst>
          </a:blip>
          <a:srcRect l="1120" t="20305" r="27292" b="10419"/>
          <a:stretch/>
        </p:blipFill>
        <p:spPr>
          <a:xfrm>
            <a:off x="6172202" y="1385501"/>
            <a:ext cx="5972176" cy="2472124"/>
          </a:xfrm>
          <a:prstGeom prst="rect">
            <a:avLst/>
          </a:prstGeom>
        </p:spPr>
      </p:pic>
      <p:pic>
        <p:nvPicPr>
          <p:cNvPr id="7" name="Picture 6">
            <a:extLst>
              <a:ext uri="{FF2B5EF4-FFF2-40B4-BE49-F238E27FC236}">
                <a16:creationId xmlns:a16="http://schemas.microsoft.com/office/drawing/2014/main" id="{28FA08D3-2C5C-3D32-3BFB-E0941FE537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375" y="3857625"/>
            <a:ext cx="4429124" cy="2973049"/>
          </a:xfrm>
          <a:prstGeom prst="rect">
            <a:avLst/>
          </a:prstGeom>
        </p:spPr>
      </p:pic>
    </p:spTree>
    <p:extLst>
      <p:ext uri="{BB962C8B-B14F-4D97-AF65-F5344CB8AC3E}">
        <p14:creationId xmlns:p14="http://schemas.microsoft.com/office/powerpoint/2010/main" val="53389965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9F085-0BB2-4881-87D3-AA85B5FF71D2}"/>
              </a:ext>
            </a:extLst>
          </p:cNvPr>
          <p:cNvSpPr>
            <a:spLocks noGrp="1"/>
          </p:cNvSpPr>
          <p:nvPr>
            <p:ph type="title"/>
          </p:nvPr>
        </p:nvSpPr>
        <p:spPr/>
        <p:txBody>
          <a:bodyPr/>
          <a:lstStyle/>
          <a:p>
            <a:r>
              <a:rPr lang="en-US" dirty="0"/>
              <a:t>Why does that work?</a:t>
            </a:r>
            <a:endParaRPr lang="en-GB" dirty="0"/>
          </a:p>
        </p:txBody>
      </p:sp>
      <p:sp>
        <p:nvSpPr>
          <p:cNvPr id="5" name="Content Placeholder 4">
            <a:extLst>
              <a:ext uri="{FF2B5EF4-FFF2-40B4-BE49-F238E27FC236}">
                <a16:creationId xmlns:a16="http://schemas.microsoft.com/office/drawing/2014/main" id="{C91E9ED3-644D-42C2-A7A8-D2242095B076}"/>
              </a:ext>
            </a:extLst>
          </p:cNvPr>
          <p:cNvSpPr>
            <a:spLocks noGrp="1"/>
          </p:cNvSpPr>
          <p:nvPr>
            <p:ph idx="1"/>
          </p:nvPr>
        </p:nvSpPr>
        <p:spPr>
          <a:xfrm>
            <a:off x="838200" y="1825625"/>
            <a:ext cx="10515600" cy="4937126"/>
          </a:xfrm>
        </p:spPr>
        <p:txBody>
          <a:bodyPr/>
          <a:lstStyle/>
          <a:p>
            <a:pPr marL="0" indent="0">
              <a:buNone/>
            </a:pPr>
            <a:r>
              <a:rPr lang="en-US" b="1" dirty="0"/>
              <a:t>Definition (the </a:t>
            </a:r>
            <a:r>
              <a:rPr lang="en-US" b="1" dirty="0">
                <a:solidFill>
                  <a:srgbClr val="00B050"/>
                </a:solidFill>
              </a:rPr>
              <a:t>distributional hypothesis of linguistics – full version</a:t>
            </a:r>
            <a:r>
              <a:rPr lang="en-US" b="1" dirty="0"/>
              <a:t>):</a:t>
            </a:r>
          </a:p>
          <a:p>
            <a:r>
              <a:rPr lang="en-US" dirty="0"/>
              <a:t>Similarity in linguistics does not simply mean having similar orthographic representations. </a:t>
            </a:r>
          </a:p>
          <a:p>
            <a:r>
              <a:rPr lang="en-US" dirty="0"/>
              <a:t>Instead, we may rely on a fundamental linguistic assumption</a:t>
            </a:r>
            <a:br>
              <a:rPr lang="en-US" dirty="0"/>
            </a:br>
            <a:r>
              <a:rPr lang="en-US" b="1" dirty="0">
                <a:sym typeface="Wingdings" panose="05000000000000000000" pitchFamily="2" charset="2"/>
              </a:rPr>
              <a:t> W</a:t>
            </a:r>
            <a:r>
              <a:rPr lang="en-US" b="1" dirty="0"/>
              <a:t>ords appearing in similar contexts are related to each other.</a:t>
            </a:r>
          </a:p>
          <a:p>
            <a:r>
              <a:rPr lang="en-US" dirty="0"/>
              <a:t>This is a central hypothesis and is commonly referred to as the </a:t>
            </a:r>
            <a:r>
              <a:rPr lang="en-US" b="1" dirty="0">
                <a:solidFill>
                  <a:srgbClr val="00B050"/>
                </a:solidFill>
              </a:rPr>
              <a:t>distributional hypothesis of linguistics</a:t>
            </a:r>
            <a:r>
              <a:rPr lang="en-US" dirty="0"/>
              <a:t>.</a:t>
            </a:r>
          </a:p>
          <a:p>
            <a:r>
              <a:rPr lang="en-US" dirty="0" err="1"/>
              <a:t>CBoW</a:t>
            </a:r>
            <a:r>
              <a:rPr lang="en-US" dirty="0"/>
              <a:t> is therefore a technique, which aims at defining meaning for words (in the form of an embedding vector), by using this hypothesis, therefore establishing connections between words in texts.</a:t>
            </a:r>
            <a:endParaRPr lang="en-GB" dirty="0"/>
          </a:p>
        </p:txBody>
      </p:sp>
    </p:spTree>
    <p:extLst>
      <p:ext uri="{BB962C8B-B14F-4D97-AF65-F5344CB8AC3E}">
        <p14:creationId xmlns:p14="http://schemas.microsoft.com/office/powerpoint/2010/main" val="457728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(W8S1)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pPr marL="0" indent="0">
              <a:buNone/>
            </a:pPr>
            <a:r>
              <a:rPr lang="en-US" dirty="0"/>
              <a:t>We have seen a few approaches to embeddings.</a:t>
            </a:r>
          </a:p>
          <a:p>
            <a:r>
              <a:rPr lang="en-US" dirty="0"/>
              <a:t>Ideally, they should be bijective, but impossible for NLP.</a:t>
            </a:r>
          </a:p>
          <a:p>
            <a:r>
              <a:rPr lang="en-US" dirty="0"/>
              <a:t>Manually embedding is often better but often impossible, typically in NLP.</a:t>
            </a:r>
          </a:p>
          <a:p>
            <a:r>
              <a:rPr lang="en-US" dirty="0"/>
              <a:t>Train an AI to figure out embeddings?</a:t>
            </a:r>
          </a:p>
          <a:p>
            <a:pPr lvl="1"/>
            <a:r>
              <a:rPr lang="en-US" sz="2800" dirty="0" err="1"/>
              <a:t>CBoW</a:t>
            </a:r>
            <a:endParaRPr lang="en-US" sz="2800" dirty="0"/>
          </a:p>
          <a:p>
            <a:pPr lvl="1"/>
            <a:r>
              <a:rPr lang="en-US" sz="2800" dirty="0"/>
              <a:t>(</a:t>
            </a:r>
            <a:r>
              <a:rPr lang="en-US" sz="2800" dirty="0" err="1"/>
              <a:t>SkipGram</a:t>
            </a:r>
            <a:r>
              <a:rPr lang="en-US" sz="2800" dirty="0"/>
              <a:t>, next time)</a:t>
            </a:r>
          </a:p>
          <a:p>
            <a:endParaRPr lang="en-US"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US" dirty="0"/>
              <a:t>A few more problems are still open at the moment for these word embeddings.</a:t>
            </a:r>
          </a:p>
          <a:p>
            <a:r>
              <a:rPr lang="en-US" dirty="0"/>
              <a:t>Can we improve these embeddings and use more advanced techniques?</a:t>
            </a:r>
          </a:p>
          <a:p>
            <a:r>
              <a:rPr lang="en-US" dirty="0"/>
              <a:t>How to deal with out of vocabulary words? (If we have never seen the word, how do we represent it as a one-hot vector to begin with?)</a:t>
            </a:r>
          </a:p>
        </p:txBody>
      </p:sp>
    </p:spTree>
    <p:extLst>
      <p:ext uri="{BB962C8B-B14F-4D97-AF65-F5344CB8AC3E}">
        <p14:creationId xmlns:p14="http://schemas.microsoft.com/office/powerpoint/2010/main" val="10360814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[Mikolov2013] </a:t>
            </a:r>
            <a:r>
              <a:rPr lang="en-US" b="1" dirty="0" err="1">
                <a:solidFill>
                  <a:schemeClr val="accent2">
                    <a:lumMod val="50000"/>
                  </a:schemeClr>
                </a:solidFill>
              </a:rPr>
              <a:t>Mikolov</a:t>
            </a:r>
            <a:r>
              <a:rPr lang="en-US" dirty="0"/>
              <a:t> et al., “Efficient Estimation of Word Representations in Vector Space”, 2013.</a:t>
            </a:r>
            <a:br>
              <a:rPr lang="en-US" dirty="0"/>
            </a:br>
            <a:r>
              <a:rPr lang="en-US" dirty="0">
                <a:hlinkClick r:id="rId2"/>
              </a:rPr>
              <a:t>https://arxiv.org/abs/1301.3781</a:t>
            </a:r>
            <a:endParaRPr lang="en-US" dirty="0"/>
          </a:p>
          <a:p>
            <a:r>
              <a:rPr lang="en-US" dirty="0"/>
              <a:t>[Mikilov2014] </a:t>
            </a:r>
            <a:r>
              <a:rPr lang="en-US" b="1" dirty="0" err="1">
                <a:solidFill>
                  <a:schemeClr val="accent2">
                    <a:lumMod val="50000"/>
                  </a:schemeClr>
                </a:solidFill>
              </a:rPr>
              <a:t>Mikolov</a:t>
            </a:r>
            <a:r>
              <a:rPr lang="en-US" dirty="0"/>
              <a:t> et al., “Distributed Representations of Words and Phrases and their Compositionality”, 2014 </a:t>
            </a:r>
            <a:r>
              <a:rPr lang="en-US" dirty="0">
                <a:hlinkClick r:id="rId3"/>
              </a:rPr>
              <a:t>https://arxiv.org/abs/1310.4546</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pPr marL="0" indent="0">
              <a:buNone/>
            </a:pPr>
            <a:endParaRPr lang="en-US" dirty="0"/>
          </a:p>
          <a:p>
            <a:r>
              <a:rPr lang="en-US" b="1" dirty="0"/>
              <a:t>Tomas</a:t>
            </a:r>
            <a:r>
              <a:rPr lang="en-US" b="1" dirty="0">
                <a:solidFill>
                  <a:schemeClr val="accent2">
                    <a:lumMod val="50000"/>
                  </a:schemeClr>
                </a:solidFill>
              </a:rPr>
              <a:t> </a:t>
            </a:r>
            <a:r>
              <a:rPr lang="en-US" b="1" dirty="0" err="1">
                <a:solidFill>
                  <a:schemeClr val="accent2">
                    <a:lumMod val="50000"/>
                  </a:schemeClr>
                </a:solidFill>
              </a:rPr>
              <a:t>Mikolov</a:t>
            </a:r>
            <a:r>
              <a:rPr lang="en-US" b="1" dirty="0"/>
              <a:t>: </a:t>
            </a:r>
            <a:r>
              <a:rPr lang="en-US" dirty="0"/>
              <a:t>Research Scientist at Czech Institute of Informatics, Robotics and </a:t>
            </a:r>
            <a:r>
              <a:rPr lang="en-US"/>
              <a:t>Cybernetics.</a:t>
            </a:r>
            <a:br>
              <a:rPr lang="en-US"/>
            </a:br>
            <a:r>
              <a:rPr lang="en-US" b="1"/>
              <a:t>Former </a:t>
            </a:r>
            <a:r>
              <a:rPr lang="en-US" b="1" dirty="0"/>
              <a:t>Researcher</a:t>
            </a:r>
            <a:r>
              <a:rPr lang="en-US" dirty="0"/>
              <a:t> at </a:t>
            </a:r>
            <a:r>
              <a:rPr lang="en-US" b="1" dirty="0"/>
              <a:t>Facebook </a:t>
            </a:r>
            <a:r>
              <a:rPr lang="en-US" dirty="0"/>
              <a:t>and</a:t>
            </a:r>
            <a:r>
              <a:rPr lang="en-US" b="1" dirty="0"/>
              <a:t> Google</a:t>
            </a:r>
            <a:r>
              <a:rPr lang="en-US" dirty="0"/>
              <a:t> </a:t>
            </a:r>
            <a:r>
              <a:rPr lang="en-US" b="1" dirty="0"/>
              <a:t>Brain</a:t>
            </a:r>
            <a:r>
              <a:rPr lang="en-US" dirty="0"/>
              <a:t>.</a:t>
            </a:r>
            <a:br>
              <a:rPr lang="en-US" b="1" dirty="0"/>
            </a:br>
            <a:r>
              <a:rPr lang="en-US" dirty="0">
                <a:hlinkClick r:id="rId2"/>
              </a:rPr>
              <a:t>https://scholar.google.com.sg/citations?user=oBu8kMMAAAAJ&amp;hl=en</a:t>
            </a:r>
            <a:br>
              <a:rPr lang="en-US" dirty="0"/>
            </a:br>
            <a:r>
              <a:rPr lang="en-US" dirty="0">
                <a:hlinkClick r:id="rId3"/>
              </a:rPr>
              <a:t>https://www.ciirc.cvut.cz/svetove-uznavany-expert-tomas-mikolov-prichazi-z-facebook-ai-do-ciirc-cvut-zameri-se-na-vyvoj-silne-umele-inteligence/</a:t>
            </a:r>
            <a:endParaRPr lang="en-US" dirty="0"/>
          </a:p>
        </p:txBody>
      </p:sp>
    </p:spTree>
    <p:extLst>
      <p:ext uri="{BB962C8B-B14F-4D97-AF65-F5344CB8AC3E}">
        <p14:creationId xmlns:p14="http://schemas.microsoft.com/office/powerpoint/2010/main" val="2749548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6B02-2013-4D36-90FE-84B599284228}"/>
              </a:ext>
            </a:extLst>
          </p:cNvPr>
          <p:cNvSpPr>
            <a:spLocks noGrp="1"/>
          </p:cNvSpPr>
          <p:nvPr>
            <p:ph type="title"/>
          </p:nvPr>
        </p:nvSpPr>
        <p:spPr/>
        <p:txBody>
          <a:bodyPr/>
          <a:lstStyle/>
          <a:p>
            <a:r>
              <a:rPr lang="en-US" dirty="0"/>
              <a:t>The embedding problem</a:t>
            </a:r>
            <a:endParaRPr lang="en-GB" dirty="0"/>
          </a:p>
        </p:txBody>
      </p:sp>
      <p:sp>
        <p:nvSpPr>
          <p:cNvPr id="3" name="Content Placeholder 2">
            <a:extLst>
              <a:ext uri="{FF2B5EF4-FFF2-40B4-BE49-F238E27FC236}">
                <a16:creationId xmlns:a16="http://schemas.microsoft.com/office/drawing/2014/main" id="{BC344B98-D63B-47CA-A572-6559BCA9DA16}"/>
              </a:ext>
            </a:extLst>
          </p:cNvPr>
          <p:cNvSpPr>
            <a:spLocks noGrp="1"/>
          </p:cNvSpPr>
          <p:nvPr>
            <p:ph sz="half" idx="1"/>
          </p:nvPr>
        </p:nvSpPr>
        <p:spPr>
          <a:xfrm>
            <a:off x="838199" y="1825624"/>
            <a:ext cx="5736493" cy="5032375"/>
          </a:xfrm>
        </p:spPr>
        <p:txBody>
          <a:bodyPr>
            <a:normAutofit/>
          </a:bodyPr>
          <a:lstStyle/>
          <a:p>
            <a:pPr marL="0" indent="0">
              <a:buNone/>
            </a:pPr>
            <a:r>
              <a:rPr lang="en-US" b="1" dirty="0"/>
              <a:t>Definition (the </a:t>
            </a:r>
            <a:r>
              <a:rPr lang="en-US" b="1" dirty="0">
                <a:solidFill>
                  <a:srgbClr val="00B050"/>
                </a:solidFill>
              </a:rPr>
              <a:t>embedding</a:t>
            </a:r>
            <a:r>
              <a:rPr lang="en-US" b="1" dirty="0"/>
              <a:t> problem):</a:t>
            </a:r>
          </a:p>
          <a:p>
            <a:pPr marL="0" indent="0">
              <a:buNone/>
            </a:pPr>
            <a:r>
              <a:rPr lang="en-US" dirty="0"/>
              <a:t>Neural Networks are designed to operate with tensors of numerical values (vectors, matrices, arrays, etc.). </a:t>
            </a:r>
            <a:r>
              <a:rPr lang="en-GB" dirty="0"/>
              <a:t>Our training process relies on processing numerical values, giving “sense/logic” to the Neural Network.</a:t>
            </a:r>
          </a:p>
          <a:p>
            <a:pPr marL="0" indent="0">
              <a:buNone/>
            </a:pPr>
            <a:r>
              <a:rPr lang="en-GB" b="1" dirty="0"/>
              <a:t>Revision (language): unfortunately, it is often the case that the data cannot be simply formatted as a tensor. That is the </a:t>
            </a:r>
            <a:r>
              <a:rPr lang="en-GB" b="1" dirty="0">
                <a:solidFill>
                  <a:srgbClr val="00B050"/>
                </a:solidFill>
              </a:rPr>
              <a:t>embedding</a:t>
            </a:r>
            <a:r>
              <a:rPr lang="en-GB" b="1" dirty="0"/>
              <a:t> problem</a:t>
            </a:r>
            <a:r>
              <a:rPr lang="en-GB" dirty="0"/>
              <a:t>.</a:t>
            </a:r>
          </a:p>
        </p:txBody>
      </p:sp>
      <p:sp>
        <p:nvSpPr>
          <p:cNvPr id="10" name="Arrow: Down 9">
            <a:extLst>
              <a:ext uri="{FF2B5EF4-FFF2-40B4-BE49-F238E27FC236}">
                <a16:creationId xmlns:a16="http://schemas.microsoft.com/office/drawing/2014/main" id="{DB16AE0E-5741-4EAA-86F2-F5D31C3D2449}"/>
              </a:ext>
            </a:extLst>
          </p:cNvPr>
          <p:cNvSpPr/>
          <p:nvPr/>
        </p:nvSpPr>
        <p:spPr>
          <a:xfrm rot="16200000">
            <a:off x="9945420" y="5333755"/>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C19FF7-E808-4515-8A16-C75857D8B79E}"/>
                  </a:ext>
                </a:extLst>
              </p:cNvPr>
              <p:cNvSpPr txBox="1"/>
              <p:nvPr/>
            </p:nvSpPr>
            <p:spPr>
              <a:xfrm>
                <a:off x="10622899" y="5615712"/>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11" name="TextBox 10">
                <a:extLst>
                  <a:ext uri="{FF2B5EF4-FFF2-40B4-BE49-F238E27FC236}">
                    <a16:creationId xmlns:a16="http://schemas.microsoft.com/office/drawing/2014/main" id="{B1C19FF7-E808-4515-8A16-C75857D8B79E}"/>
                  </a:ext>
                </a:extLst>
              </p:cNvPr>
              <p:cNvSpPr txBox="1">
                <a:spLocks noRot="1" noChangeAspect="1" noMove="1" noResize="1" noEditPoints="1" noAdjustHandles="1" noChangeArrowheads="1" noChangeShapeType="1" noTextEdit="1"/>
              </p:cNvSpPr>
              <p:nvPr/>
            </p:nvSpPr>
            <p:spPr>
              <a:xfrm>
                <a:off x="10622899" y="5615712"/>
                <a:ext cx="1664677" cy="369332"/>
              </a:xfrm>
              <a:prstGeom prst="rect">
                <a:avLst/>
              </a:prstGeom>
              <a:blipFill>
                <a:blip r:embed="rId2"/>
                <a:stretch>
                  <a:fillRect/>
                </a:stretch>
              </a:blipFill>
            </p:spPr>
            <p:txBody>
              <a:bodyPr/>
              <a:lstStyle/>
              <a:p>
                <a:r>
                  <a:rPr lang="en-GB">
                    <a:noFill/>
                  </a:rPr>
                  <a:t> </a:t>
                </a:r>
              </a:p>
            </p:txBody>
          </p:sp>
        </mc:Fallback>
      </mc:AlternateContent>
      <p:sp>
        <p:nvSpPr>
          <p:cNvPr id="12" name="TextBox 11">
            <a:extLst>
              <a:ext uri="{FF2B5EF4-FFF2-40B4-BE49-F238E27FC236}">
                <a16:creationId xmlns:a16="http://schemas.microsoft.com/office/drawing/2014/main" id="{1F703F3B-599C-4C03-B758-7C3B37BEEABA}"/>
              </a:ext>
            </a:extLst>
          </p:cNvPr>
          <p:cNvSpPr txBox="1"/>
          <p:nvPr/>
        </p:nvSpPr>
        <p:spPr>
          <a:xfrm>
            <a:off x="6852497" y="5107880"/>
            <a:ext cx="2885472" cy="1384995"/>
          </a:xfrm>
          <a:prstGeom prst="rect">
            <a:avLst/>
          </a:prstGeom>
          <a:noFill/>
        </p:spPr>
        <p:txBody>
          <a:bodyPr wrap="square" rtlCol="0">
            <a:spAutoFit/>
          </a:bodyPr>
          <a:lstStyle/>
          <a:p>
            <a:pPr algn="ctr"/>
            <a:r>
              <a:rPr lang="en-US" sz="2800" dirty="0"/>
              <a:t>“The quick brown fox jumps over the lazy dog”</a:t>
            </a:r>
            <a:endParaRPr lang="en-GB" sz="2800" dirty="0"/>
          </a:p>
        </p:txBody>
      </p:sp>
      <p:sp>
        <p:nvSpPr>
          <p:cNvPr id="19" name="Arrow: Down 18">
            <a:extLst>
              <a:ext uri="{FF2B5EF4-FFF2-40B4-BE49-F238E27FC236}">
                <a16:creationId xmlns:a16="http://schemas.microsoft.com/office/drawing/2014/main" id="{26ACAFDA-934F-407C-BE72-49C7F5A11E6F}"/>
              </a:ext>
            </a:extLst>
          </p:cNvPr>
          <p:cNvSpPr/>
          <p:nvPr/>
        </p:nvSpPr>
        <p:spPr>
          <a:xfrm rot="16200000">
            <a:off x="9945420" y="3764650"/>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303965E-87B9-41A4-851B-5F524C81F39B}"/>
                  </a:ext>
                </a:extLst>
              </p:cNvPr>
              <p:cNvSpPr txBox="1"/>
              <p:nvPr/>
            </p:nvSpPr>
            <p:spPr>
              <a:xfrm>
                <a:off x="10622899" y="40466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20" name="TextBox 19">
                <a:extLst>
                  <a:ext uri="{FF2B5EF4-FFF2-40B4-BE49-F238E27FC236}">
                    <a16:creationId xmlns:a16="http://schemas.microsoft.com/office/drawing/2014/main" id="{6303965E-87B9-41A4-851B-5F524C81F39B}"/>
                  </a:ext>
                </a:extLst>
              </p:cNvPr>
              <p:cNvSpPr txBox="1">
                <a:spLocks noRot="1" noChangeAspect="1" noMove="1" noResize="1" noEditPoints="1" noAdjustHandles="1" noChangeArrowheads="1" noChangeShapeType="1" noTextEdit="1"/>
              </p:cNvSpPr>
              <p:nvPr/>
            </p:nvSpPr>
            <p:spPr>
              <a:xfrm>
                <a:off x="10622899" y="4046607"/>
                <a:ext cx="1664677" cy="369332"/>
              </a:xfrm>
              <a:prstGeom prst="rect">
                <a:avLst/>
              </a:prstGeom>
              <a:blipFill>
                <a:blip r:embed="rId3"/>
                <a:stretch>
                  <a:fillRect/>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6ACBDEA4-741A-482E-8643-4B3265F44F5B}"/>
              </a:ext>
            </a:extLst>
          </p:cNvPr>
          <p:cNvSpPr txBox="1"/>
          <p:nvPr/>
        </p:nvSpPr>
        <p:spPr>
          <a:xfrm>
            <a:off x="7313605" y="3969663"/>
            <a:ext cx="2885472" cy="523220"/>
          </a:xfrm>
          <a:prstGeom prst="rect">
            <a:avLst/>
          </a:prstGeom>
          <a:noFill/>
        </p:spPr>
        <p:txBody>
          <a:bodyPr wrap="square" rtlCol="0">
            <a:spAutoFit/>
          </a:bodyPr>
          <a:lstStyle/>
          <a:p>
            <a:pPr algn="ctr"/>
            <a:r>
              <a:rPr lang="en-US" sz="2800" dirty="0"/>
              <a:t>“Hello”</a:t>
            </a:r>
            <a:endParaRPr lang="en-GB" sz="2800" dirty="0"/>
          </a:p>
        </p:txBody>
      </p:sp>
      <p:sp>
        <p:nvSpPr>
          <p:cNvPr id="6" name="TextBox 5">
            <a:extLst>
              <a:ext uri="{FF2B5EF4-FFF2-40B4-BE49-F238E27FC236}">
                <a16:creationId xmlns:a16="http://schemas.microsoft.com/office/drawing/2014/main" id="{F0E837F3-5FA2-156D-64F5-8DBCFF0AF540}"/>
              </a:ext>
            </a:extLst>
          </p:cNvPr>
          <p:cNvSpPr txBox="1"/>
          <p:nvPr/>
        </p:nvSpPr>
        <p:spPr>
          <a:xfrm>
            <a:off x="7237046" y="1938215"/>
            <a:ext cx="4743939" cy="1815882"/>
          </a:xfrm>
          <a:prstGeom prst="rect">
            <a:avLst/>
          </a:prstGeom>
          <a:noFill/>
        </p:spPr>
        <p:txBody>
          <a:bodyPr wrap="square" rtlCol="0">
            <a:spAutoFit/>
          </a:bodyPr>
          <a:lstStyle/>
          <a:p>
            <a:r>
              <a:rPr lang="en-US" sz="2800" dirty="0"/>
              <a:t>But, what if the input is a string of text (a word or a sentence)?</a:t>
            </a:r>
          </a:p>
          <a:p>
            <a:r>
              <a:rPr lang="en-US" sz="2800" dirty="0"/>
              <a:t>How do we convert text into numerical values?</a:t>
            </a:r>
            <a:endParaRPr lang="en-GB" sz="2800" dirty="0"/>
          </a:p>
        </p:txBody>
      </p:sp>
    </p:spTree>
    <p:extLst>
      <p:ext uri="{BB962C8B-B14F-4D97-AF65-F5344CB8AC3E}">
        <p14:creationId xmlns:p14="http://schemas.microsoft.com/office/powerpoint/2010/main" val="3250909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99458A5-AF6C-4B74-9EE7-1384F61AADEC}"/>
                  </a:ext>
                </a:extLst>
              </p:cNvPr>
              <p:cNvSpPr txBox="1"/>
              <p:nvPr/>
            </p:nvSpPr>
            <p:spPr>
              <a:xfrm>
                <a:off x="10394462" y="4130207"/>
                <a:ext cx="166467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𝑥</m:t>
                      </m:r>
                      <m:r>
                        <a:rPr lang="en-US" i="1" dirty="0" smtClean="0">
                          <a:latin typeface="Cambria Math" panose="02040503050406030204" pitchFamily="18" charset="0"/>
                        </a:rPr>
                        <m:t>=?</m:t>
                      </m:r>
                    </m:oMath>
                  </m:oMathPara>
                </a14:m>
                <a:endParaRPr lang="en-GB" dirty="0"/>
              </a:p>
            </p:txBody>
          </p:sp>
        </mc:Choice>
        <mc:Fallback xmlns="">
          <p:sp>
            <p:nvSpPr>
              <p:cNvPr id="4" name="TextBox 3">
                <a:extLst>
                  <a:ext uri="{FF2B5EF4-FFF2-40B4-BE49-F238E27FC236}">
                    <a16:creationId xmlns:a16="http://schemas.microsoft.com/office/drawing/2014/main" id="{A99458A5-AF6C-4B74-9EE7-1384F61AADEC}"/>
                  </a:ext>
                </a:extLst>
              </p:cNvPr>
              <p:cNvSpPr txBox="1">
                <a:spLocks noRot="1" noChangeAspect="1" noMove="1" noResize="1" noEditPoints="1" noAdjustHandles="1" noChangeArrowheads="1" noChangeShapeType="1" noTextEdit="1"/>
              </p:cNvSpPr>
              <p:nvPr/>
            </p:nvSpPr>
            <p:spPr>
              <a:xfrm>
                <a:off x="10394462" y="4130207"/>
                <a:ext cx="1664677" cy="369332"/>
              </a:xfrm>
              <a:prstGeom prst="rect">
                <a:avLst/>
              </a:prstGeom>
              <a:blipFill>
                <a:blip r:embed="rId2"/>
                <a:stretch>
                  <a:fillRect/>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9DEF1DC-E7ED-4C4B-8A48-D85959342CB8}"/>
              </a:ext>
            </a:extLst>
          </p:cNvPr>
          <p:cNvPicPr>
            <a:picLocks noChangeAspect="1"/>
          </p:cNvPicPr>
          <p:nvPr/>
        </p:nvPicPr>
        <p:blipFill rotWithShape="1">
          <a:blip r:embed="rId3">
            <a:extLst>
              <a:ext uri="{28A0092B-C50C-407E-A947-70E740481C1C}">
                <a14:useLocalDpi xmlns:a14="http://schemas.microsoft.com/office/drawing/2010/main" val="0"/>
              </a:ext>
            </a:extLst>
          </a:blip>
          <a:srcRect l="4887" t="6467" r="3285" b="5422"/>
          <a:stretch/>
        </p:blipFill>
        <p:spPr>
          <a:xfrm>
            <a:off x="62522" y="0"/>
            <a:ext cx="10410093" cy="6858000"/>
          </a:xfrm>
          <a:prstGeom prst="rect">
            <a:avLst/>
          </a:prstGeom>
        </p:spPr>
      </p:pic>
      <p:sp>
        <p:nvSpPr>
          <p:cNvPr id="16" name="Arrow: Down 15">
            <a:extLst>
              <a:ext uri="{FF2B5EF4-FFF2-40B4-BE49-F238E27FC236}">
                <a16:creationId xmlns:a16="http://schemas.microsoft.com/office/drawing/2014/main" id="{852CECB5-F6D1-494C-B472-9714F9F0D46D}"/>
              </a:ext>
            </a:extLst>
          </p:cNvPr>
          <p:cNvSpPr/>
          <p:nvPr/>
        </p:nvSpPr>
        <p:spPr>
          <a:xfrm rot="16200000">
            <a:off x="9573845" y="3848249"/>
            <a:ext cx="898770" cy="9332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0528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2653</TotalTime>
  <Words>7191</Words>
  <Application>Microsoft Office PowerPoint</Application>
  <PresentationFormat>Widescreen</PresentationFormat>
  <Paragraphs>761</Paragraphs>
  <Slides>77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Calibri</vt:lpstr>
      <vt:lpstr>Calibri Light</vt:lpstr>
      <vt:lpstr>Cambria Math</vt:lpstr>
      <vt:lpstr>Office Theme</vt:lpstr>
      <vt:lpstr>50.039 Theory and Practice of Deep Learning W8-S1 The Embedding Problem</vt:lpstr>
      <vt:lpstr>About this week (Week 8)</vt:lpstr>
      <vt:lpstr>About this week (Week 8)</vt:lpstr>
      <vt:lpstr>The embedding problem</vt:lpstr>
      <vt:lpstr>The embedding problem</vt:lpstr>
      <vt:lpstr>The embedding problem</vt:lpstr>
      <vt:lpstr>The embedding problem</vt:lpstr>
      <vt:lpstr>The embedding problem</vt:lpstr>
      <vt:lpstr>PowerPoint Presentation</vt:lpstr>
      <vt:lpstr>The embedding problem</vt:lpstr>
      <vt:lpstr>Let us start with a toy problem</vt:lpstr>
      <vt:lpstr>Let us start with a toy problem</vt:lpstr>
      <vt:lpstr>Embeddings, a mathematical definition</vt:lpstr>
      <vt:lpstr>Embeddings, a mathematical definition</vt:lpstr>
      <vt:lpstr>Embeddings, a mathematical definition</vt:lpstr>
      <vt:lpstr>Embeddings, a mathematical definition</vt:lpstr>
      <vt:lpstr>Embeddings, a mathematical definition</vt:lpstr>
      <vt:lpstr>Injective, surjective and bijective functions</vt:lpstr>
      <vt:lpstr>Embeddings, a mathematical definition</vt:lpstr>
      <vt:lpstr>Embeddings, a mathematical definition</vt:lpstr>
      <vt:lpstr>Embeddings, a mathematical definition</vt:lpstr>
      <vt:lpstr>Embeddings, a mathematical definition</vt:lpstr>
      <vt:lpstr>Embeddings, a mathematical definition</vt:lpstr>
      <vt:lpstr>Manual embedding</vt:lpstr>
      <vt:lpstr>Manual embedding</vt:lpstr>
      <vt:lpstr>Manual embedding</vt:lpstr>
      <vt:lpstr>Manual embedding</vt:lpstr>
      <vt:lpstr>The embedding problem, in language</vt:lpstr>
      <vt:lpstr>A simple word embedding</vt:lpstr>
      <vt:lpstr>A simple word embedding</vt:lpstr>
      <vt:lpstr>A simple word embedding</vt:lpstr>
      <vt:lpstr>A simple word embedding</vt:lpstr>
      <vt:lpstr>A simple word embedding</vt:lpstr>
      <vt:lpstr>A simple word embedding</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The embedding problem, in language</vt:lpstr>
      <vt:lpstr>How to generate an embedding with AI?</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Continuous Bag of Words (CBoW)</vt:lpstr>
      <vt:lpstr>Continuous Bag of Words (CBoW)</vt:lpstr>
      <vt:lpstr>PowerPoint Presentation</vt:lpstr>
      <vt:lpstr>Continuous Bag of Words (CBoW)</vt:lpstr>
      <vt:lpstr>PowerPoint Presentation</vt:lpstr>
      <vt:lpstr>Continuous Bag of Words (CBoW)</vt:lpstr>
      <vt:lpstr>Continuous Bag of Words (CBoW)</vt:lpstr>
      <vt:lpstr>Time for a quick demo of CBoW</vt:lpstr>
      <vt:lpstr>Why does that work?</vt:lpstr>
      <vt:lpstr>Why does that work?</vt:lpstr>
      <vt:lpstr>Why does that work?</vt:lpstr>
      <vt:lpstr>Conclusion (W8S1)</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165</cp:revision>
  <dcterms:created xsi:type="dcterms:W3CDTF">2021-03-10T09:35:15Z</dcterms:created>
  <dcterms:modified xsi:type="dcterms:W3CDTF">2023-08-23T05:22:36Z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2022-10-17T06:15:29Z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6532c1fc-53e5-431a-8175-b96fd07e6e66</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